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48"/>
  </p:notesMasterIdLst>
  <p:sldIdLst>
    <p:sldId id="256" r:id="rId2"/>
    <p:sldId id="300" r:id="rId3"/>
    <p:sldId id="275" r:id="rId4"/>
    <p:sldId id="305" r:id="rId5"/>
    <p:sldId id="277" r:id="rId6"/>
    <p:sldId id="276" r:id="rId7"/>
    <p:sldId id="278" r:id="rId8"/>
    <p:sldId id="304" r:id="rId9"/>
    <p:sldId id="258" r:id="rId10"/>
    <p:sldId id="290" r:id="rId11"/>
    <p:sldId id="266" r:id="rId12"/>
    <p:sldId id="286" r:id="rId13"/>
    <p:sldId id="292" r:id="rId14"/>
    <p:sldId id="293" r:id="rId15"/>
    <p:sldId id="294" r:id="rId16"/>
    <p:sldId id="297" r:id="rId17"/>
    <p:sldId id="287" r:id="rId18"/>
    <p:sldId id="288" r:id="rId19"/>
    <p:sldId id="289" r:id="rId20"/>
    <p:sldId id="295" r:id="rId21"/>
    <p:sldId id="296" r:id="rId22"/>
    <p:sldId id="299" r:id="rId23"/>
    <p:sldId id="302" r:id="rId24"/>
    <p:sldId id="303" r:id="rId25"/>
    <p:sldId id="260" r:id="rId26"/>
    <p:sldId id="262" r:id="rId27"/>
    <p:sldId id="265" r:id="rId28"/>
    <p:sldId id="268" r:id="rId29"/>
    <p:sldId id="272" r:id="rId30"/>
    <p:sldId id="271" r:id="rId31"/>
    <p:sldId id="274" r:id="rId32"/>
    <p:sldId id="259" r:id="rId33"/>
    <p:sldId id="279" r:id="rId34"/>
    <p:sldId id="280" r:id="rId35"/>
    <p:sldId id="281" r:id="rId36"/>
    <p:sldId id="282" r:id="rId37"/>
    <p:sldId id="283" r:id="rId38"/>
    <p:sldId id="298" r:id="rId39"/>
    <p:sldId id="284" r:id="rId40"/>
    <p:sldId id="285" r:id="rId41"/>
    <p:sldId id="261" r:id="rId42"/>
    <p:sldId id="267" r:id="rId43"/>
    <p:sldId id="270" r:id="rId44"/>
    <p:sldId id="263" r:id="rId45"/>
    <p:sldId id="269" r:id="rId46"/>
    <p:sldId id="29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103" d="100"/>
          <a:sy n="103" d="100"/>
        </p:scale>
        <p:origin x="14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7A50D-CE4B-4B9C-89CD-BD716091FB3B}" type="datetimeFigureOut">
              <a:rPr lang="en-US"/>
              <a:t>4/13/2016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3C9BB-A18E-4905-9A03-904198848255}" type="slidenum">
              <a:rPr lang="en-US"/>
              <a:t>‹#›</a:t>
            </a:fld>
            <a:endParaRPr lang="en-US"/>
          </a:p>
        </p:txBody>
      </p:sp>
    </p:spTree>
    <p:extLst>
      <p:ext uri="{BB962C8B-B14F-4D97-AF65-F5344CB8AC3E}">
        <p14:creationId xmlns:p14="http://schemas.microsoft.com/office/powerpoint/2010/main" val="4006849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1</a:t>
            </a:fld>
            <a:endParaRPr lang="en-US"/>
          </a:p>
        </p:txBody>
      </p:sp>
    </p:spTree>
    <p:extLst>
      <p:ext uri="{BB962C8B-B14F-4D97-AF65-F5344CB8AC3E}">
        <p14:creationId xmlns:p14="http://schemas.microsoft.com/office/powerpoint/2010/main" val="236198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10</a:t>
            </a:fld>
            <a:endParaRPr lang="en-US"/>
          </a:p>
        </p:txBody>
      </p:sp>
    </p:spTree>
    <p:extLst>
      <p:ext uri="{BB962C8B-B14F-4D97-AF65-F5344CB8AC3E}">
        <p14:creationId xmlns:p14="http://schemas.microsoft.com/office/powerpoint/2010/main" val="295348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11</a:t>
            </a:fld>
            <a:endParaRPr lang="en-US"/>
          </a:p>
        </p:txBody>
      </p:sp>
    </p:spTree>
    <p:extLst>
      <p:ext uri="{BB962C8B-B14F-4D97-AF65-F5344CB8AC3E}">
        <p14:creationId xmlns:p14="http://schemas.microsoft.com/office/powerpoint/2010/main" val="2407122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Using a hand held conductivity meter (taking the reading near the surface, in running water, and recording in ppm) once at each reach. Measure immediately upon arrival and before walking through the channel </a:t>
            </a:r>
          </a:p>
          <a:p>
            <a:r>
              <a:rPr lang="en-US">
                <a:latin typeface="Calibri"/>
              </a:rPr>
              <a:t>Re-calibrate device after each 8 day cycle testing. Measure alkalinity at the same time as conductivity</a:t>
            </a:r>
            <a:br>
              <a:rPr lang="en-US">
                <a:latin typeface="Calibri"/>
              </a:rPr>
            </a:br>
            <a:endParaRPr lang="en-US">
              <a:latin typeface="Calibri"/>
            </a:endParaRPr>
          </a:p>
        </p:txBody>
      </p:sp>
      <p:sp>
        <p:nvSpPr>
          <p:cNvPr id="4" name="Slide Number Placeholder 3"/>
          <p:cNvSpPr>
            <a:spLocks noGrp="1"/>
          </p:cNvSpPr>
          <p:nvPr>
            <p:ph type="sldNum" sz="quarter" idx="10"/>
          </p:nvPr>
        </p:nvSpPr>
        <p:spPr/>
        <p:txBody>
          <a:bodyPr/>
          <a:lstStyle/>
          <a:p>
            <a:fld id="{9653C9BB-A18E-4905-9A03-904198848255}" type="slidenum">
              <a:rPr lang="en-US"/>
              <a:t>12</a:t>
            </a:fld>
            <a:endParaRPr lang="en-US"/>
          </a:p>
        </p:txBody>
      </p:sp>
    </p:spTree>
    <p:extLst>
      <p:ext uri="{BB962C8B-B14F-4D97-AF65-F5344CB8AC3E}">
        <p14:creationId xmlns:p14="http://schemas.microsoft.com/office/powerpoint/2010/main" val="314778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Taking relative length of pool and determine relating depth</a:t>
            </a:r>
          </a:p>
        </p:txBody>
      </p:sp>
      <p:sp>
        <p:nvSpPr>
          <p:cNvPr id="4" name="Slide Number Placeholder 3"/>
          <p:cNvSpPr>
            <a:spLocks noGrp="1"/>
          </p:cNvSpPr>
          <p:nvPr>
            <p:ph type="sldNum" sz="quarter" idx="10"/>
          </p:nvPr>
        </p:nvSpPr>
        <p:spPr/>
        <p:txBody>
          <a:bodyPr/>
          <a:lstStyle/>
          <a:p>
            <a:fld id="{9653C9BB-A18E-4905-9A03-904198848255}" type="slidenum">
              <a:rPr lang="en-US"/>
              <a:t>13</a:t>
            </a:fld>
            <a:endParaRPr lang="en-US"/>
          </a:p>
        </p:txBody>
      </p:sp>
    </p:spTree>
    <p:extLst>
      <p:ext uri="{BB962C8B-B14F-4D97-AF65-F5344CB8AC3E}">
        <p14:creationId xmlns:p14="http://schemas.microsoft.com/office/powerpoint/2010/main" val="3477722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The stability plot is 30 cm wide. The goal is to determine relative stability by classifying it as one of the following in the bank detail guidelines.</a:t>
            </a:r>
          </a:p>
        </p:txBody>
      </p:sp>
      <p:sp>
        <p:nvSpPr>
          <p:cNvPr id="4" name="Slide Number Placeholder 3"/>
          <p:cNvSpPr>
            <a:spLocks noGrp="1"/>
          </p:cNvSpPr>
          <p:nvPr>
            <p:ph type="sldNum" sz="quarter" idx="10"/>
          </p:nvPr>
        </p:nvSpPr>
        <p:spPr/>
        <p:txBody>
          <a:bodyPr/>
          <a:lstStyle/>
          <a:p>
            <a:fld id="{9653C9BB-A18E-4905-9A03-904198848255}" type="slidenum">
              <a:rPr lang="en-US"/>
              <a:t>14</a:t>
            </a:fld>
            <a:endParaRPr lang="en-US"/>
          </a:p>
        </p:txBody>
      </p:sp>
    </p:spTree>
    <p:extLst>
      <p:ext uri="{BB962C8B-B14F-4D97-AF65-F5344CB8AC3E}">
        <p14:creationId xmlns:p14="http://schemas.microsoft.com/office/powerpoint/2010/main" val="2637010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Quantify number of natural debris as well as human caused debris (trash, etc.) listed in the debris detail guidelines.</a:t>
            </a:r>
          </a:p>
        </p:txBody>
      </p:sp>
      <p:sp>
        <p:nvSpPr>
          <p:cNvPr id="4" name="Slide Number Placeholder 3"/>
          <p:cNvSpPr>
            <a:spLocks noGrp="1"/>
          </p:cNvSpPr>
          <p:nvPr>
            <p:ph type="sldNum" sz="quarter" idx="10"/>
          </p:nvPr>
        </p:nvSpPr>
        <p:spPr/>
        <p:txBody>
          <a:bodyPr/>
          <a:lstStyle/>
          <a:p>
            <a:fld id="{9653C9BB-A18E-4905-9A03-904198848255}" type="slidenum">
              <a:rPr lang="en-US"/>
              <a:t>15</a:t>
            </a:fld>
            <a:endParaRPr lang="en-US"/>
          </a:p>
        </p:txBody>
      </p:sp>
    </p:spTree>
    <p:extLst>
      <p:ext uri="{BB962C8B-B14F-4D97-AF65-F5344CB8AC3E}">
        <p14:creationId xmlns:p14="http://schemas.microsoft.com/office/powerpoint/2010/main" val="2712522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identify dominant plant species using field book.</a:t>
            </a:r>
            <a:br>
              <a:rPr lang="en-US">
                <a:latin typeface="Calibri"/>
              </a:rPr>
            </a:br>
            <a:endParaRPr lang="en-US">
              <a:latin typeface="Calibri"/>
            </a:endParaRPr>
          </a:p>
        </p:txBody>
      </p:sp>
      <p:sp>
        <p:nvSpPr>
          <p:cNvPr id="4" name="Slide Number Placeholder 3"/>
          <p:cNvSpPr>
            <a:spLocks noGrp="1"/>
          </p:cNvSpPr>
          <p:nvPr>
            <p:ph type="sldNum" sz="quarter" idx="10"/>
          </p:nvPr>
        </p:nvSpPr>
        <p:spPr/>
        <p:txBody>
          <a:bodyPr/>
          <a:lstStyle/>
          <a:p>
            <a:fld id="{9653C9BB-A18E-4905-9A03-904198848255}" type="slidenum">
              <a:rPr lang="en-US"/>
              <a:t>16</a:t>
            </a:fld>
            <a:endParaRPr lang="en-US"/>
          </a:p>
        </p:txBody>
      </p:sp>
    </p:spTree>
    <p:extLst>
      <p:ext uri="{BB962C8B-B14F-4D97-AF65-F5344CB8AC3E}">
        <p14:creationId xmlns:p14="http://schemas.microsoft.com/office/powerpoint/2010/main" val="1208517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17</a:t>
            </a:fld>
            <a:endParaRPr lang="en-US"/>
          </a:p>
        </p:txBody>
      </p:sp>
    </p:spTree>
    <p:extLst>
      <p:ext uri="{BB962C8B-B14F-4D97-AF65-F5344CB8AC3E}">
        <p14:creationId xmlns:p14="http://schemas.microsoft.com/office/powerpoint/2010/main" val="2083744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18</a:t>
            </a:fld>
            <a:endParaRPr lang="en-US"/>
          </a:p>
        </p:txBody>
      </p:sp>
    </p:spTree>
    <p:extLst>
      <p:ext uri="{BB962C8B-B14F-4D97-AF65-F5344CB8AC3E}">
        <p14:creationId xmlns:p14="http://schemas.microsoft.com/office/powerpoint/2010/main" val="3183724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19</a:t>
            </a:fld>
            <a:endParaRPr lang="en-US"/>
          </a:p>
        </p:txBody>
      </p:sp>
    </p:spTree>
    <p:extLst>
      <p:ext uri="{BB962C8B-B14F-4D97-AF65-F5344CB8AC3E}">
        <p14:creationId xmlns:p14="http://schemas.microsoft.com/office/powerpoint/2010/main" val="3048440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2</a:t>
            </a:fld>
            <a:endParaRPr lang="en-US"/>
          </a:p>
        </p:txBody>
      </p:sp>
    </p:spTree>
    <p:extLst>
      <p:ext uri="{BB962C8B-B14F-4D97-AF65-F5344CB8AC3E}">
        <p14:creationId xmlns:p14="http://schemas.microsoft.com/office/powerpoint/2010/main" val="2946189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20</a:t>
            </a:fld>
            <a:endParaRPr lang="en-US"/>
          </a:p>
        </p:txBody>
      </p:sp>
    </p:spTree>
    <p:extLst>
      <p:ext uri="{BB962C8B-B14F-4D97-AF65-F5344CB8AC3E}">
        <p14:creationId xmlns:p14="http://schemas.microsoft.com/office/powerpoint/2010/main" val="3092685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21</a:t>
            </a:fld>
            <a:endParaRPr lang="en-US"/>
          </a:p>
        </p:txBody>
      </p:sp>
    </p:spTree>
    <p:extLst>
      <p:ext uri="{BB962C8B-B14F-4D97-AF65-F5344CB8AC3E}">
        <p14:creationId xmlns:p14="http://schemas.microsoft.com/office/powerpoint/2010/main" val="509540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22</a:t>
            </a:fld>
            <a:endParaRPr lang="en-US"/>
          </a:p>
        </p:txBody>
      </p:sp>
    </p:spTree>
    <p:extLst>
      <p:ext uri="{BB962C8B-B14F-4D97-AF65-F5344CB8AC3E}">
        <p14:creationId xmlns:p14="http://schemas.microsoft.com/office/powerpoint/2010/main" val="3168465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23</a:t>
            </a:fld>
            <a:endParaRPr lang="en-US"/>
          </a:p>
        </p:txBody>
      </p:sp>
    </p:spTree>
    <p:extLst>
      <p:ext uri="{BB962C8B-B14F-4D97-AF65-F5344CB8AC3E}">
        <p14:creationId xmlns:p14="http://schemas.microsoft.com/office/powerpoint/2010/main" val="2420056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24</a:t>
            </a:fld>
            <a:endParaRPr lang="en-US"/>
          </a:p>
        </p:txBody>
      </p:sp>
    </p:spTree>
    <p:extLst>
      <p:ext uri="{BB962C8B-B14F-4D97-AF65-F5344CB8AC3E}">
        <p14:creationId xmlns:p14="http://schemas.microsoft.com/office/powerpoint/2010/main" val="1514930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25</a:t>
            </a:fld>
            <a:endParaRPr lang="en-US"/>
          </a:p>
        </p:txBody>
      </p:sp>
    </p:spTree>
    <p:extLst>
      <p:ext uri="{BB962C8B-B14F-4D97-AF65-F5344CB8AC3E}">
        <p14:creationId xmlns:p14="http://schemas.microsoft.com/office/powerpoint/2010/main" val="3435503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26</a:t>
            </a:fld>
            <a:endParaRPr lang="en-US"/>
          </a:p>
        </p:txBody>
      </p:sp>
    </p:spTree>
    <p:extLst>
      <p:ext uri="{BB962C8B-B14F-4D97-AF65-F5344CB8AC3E}">
        <p14:creationId xmlns:p14="http://schemas.microsoft.com/office/powerpoint/2010/main" val="1085657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27</a:t>
            </a:fld>
            <a:endParaRPr lang="en-US"/>
          </a:p>
        </p:txBody>
      </p:sp>
    </p:spTree>
    <p:extLst>
      <p:ext uri="{BB962C8B-B14F-4D97-AF65-F5344CB8AC3E}">
        <p14:creationId xmlns:p14="http://schemas.microsoft.com/office/powerpoint/2010/main" val="196828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28</a:t>
            </a:fld>
            <a:endParaRPr lang="en-US"/>
          </a:p>
        </p:txBody>
      </p:sp>
    </p:spTree>
    <p:extLst>
      <p:ext uri="{BB962C8B-B14F-4D97-AF65-F5344CB8AC3E}">
        <p14:creationId xmlns:p14="http://schemas.microsoft.com/office/powerpoint/2010/main" val="2167889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29</a:t>
            </a:fld>
            <a:endParaRPr lang="en-US"/>
          </a:p>
        </p:txBody>
      </p:sp>
    </p:spTree>
    <p:extLst>
      <p:ext uri="{BB962C8B-B14F-4D97-AF65-F5344CB8AC3E}">
        <p14:creationId xmlns:p14="http://schemas.microsoft.com/office/powerpoint/2010/main" val="483018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latin typeface="Arial"/>
              </a:rPr>
              <a:t>Spokane is built upon and centered around a river ecosystem that has largely been neglected and allowed to become unhealthy, losing its dignity as the symbol of our city. Each group has therefore looked to the University District Ecological Alliance Mission statement as means of guiding them in the right direction towards a better aquatic system.  </a:t>
            </a:r>
            <a:r>
              <a:rPr lang="en-US" sz="1100">
                <a:latin typeface="Calibri"/>
              </a:rPr>
              <a:t>At the moment we are mainly focusing on the University District section of the river which lies between Trent Avenue and Green Street.</a:t>
            </a:r>
          </a:p>
        </p:txBody>
      </p:sp>
      <p:sp>
        <p:nvSpPr>
          <p:cNvPr id="4" name="Slide Number Placeholder 3"/>
          <p:cNvSpPr>
            <a:spLocks noGrp="1"/>
          </p:cNvSpPr>
          <p:nvPr>
            <p:ph type="sldNum" sz="quarter" idx="10"/>
          </p:nvPr>
        </p:nvSpPr>
        <p:spPr/>
        <p:txBody>
          <a:bodyPr/>
          <a:lstStyle/>
          <a:p>
            <a:fld id="{9653C9BB-A18E-4905-9A03-904198848255}" type="slidenum">
              <a:rPr lang="en-US"/>
              <a:t>3</a:t>
            </a:fld>
            <a:endParaRPr lang="en-US"/>
          </a:p>
        </p:txBody>
      </p:sp>
    </p:spTree>
    <p:extLst>
      <p:ext uri="{BB962C8B-B14F-4D97-AF65-F5344CB8AC3E}">
        <p14:creationId xmlns:p14="http://schemas.microsoft.com/office/powerpoint/2010/main" val="1173541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30</a:t>
            </a:fld>
            <a:endParaRPr lang="en-US"/>
          </a:p>
        </p:txBody>
      </p:sp>
    </p:spTree>
    <p:extLst>
      <p:ext uri="{BB962C8B-B14F-4D97-AF65-F5344CB8AC3E}">
        <p14:creationId xmlns:p14="http://schemas.microsoft.com/office/powerpoint/2010/main" val="2116772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31</a:t>
            </a:fld>
            <a:endParaRPr lang="en-US"/>
          </a:p>
        </p:txBody>
      </p:sp>
    </p:spTree>
    <p:extLst>
      <p:ext uri="{BB962C8B-B14F-4D97-AF65-F5344CB8AC3E}">
        <p14:creationId xmlns:p14="http://schemas.microsoft.com/office/powerpoint/2010/main" val="3266778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32</a:t>
            </a:fld>
            <a:endParaRPr lang="en-US"/>
          </a:p>
        </p:txBody>
      </p:sp>
    </p:spTree>
    <p:extLst>
      <p:ext uri="{BB962C8B-B14F-4D97-AF65-F5344CB8AC3E}">
        <p14:creationId xmlns:p14="http://schemas.microsoft.com/office/powerpoint/2010/main" val="207381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33</a:t>
            </a:fld>
            <a:endParaRPr lang="en-US"/>
          </a:p>
        </p:txBody>
      </p:sp>
    </p:spTree>
    <p:extLst>
      <p:ext uri="{BB962C8B-B14F-4D97-AF65-F5344CB8AC3E}">
        <p14:creationId xmlns:p14="http://schemas.microsoft.com/office/powerpoint/2010/main" val="1450140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34</a:t>
            </a:fld>
            <a:endParaRPr lang="en-US"/>
          </a:p>
        </p:txBody>
      </p:sp>
    </p:spTree>
    <p:extLst>
      <p:ext uri="{BB962C8B-B14F-4D97-AF65-F5344CB8AC3E}">
        <p14:creationId xmlns:p14="http://schemas.microsoft.com/office/powerpoint/2010/main" val="2666912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35</a:t>
            </a:fld>
            <a:endParaRPr lang="en-US"/>
          </a:p>
        </p:txBody>
      </p:sp>
    </p:spTree>
    <p:extLst>
      <p:ext uri="{BB962C8B-B14F-4D97-AF65-F5344CB8AC3E}">
        <p14:creationId xmlns:p14="http://schemas.microsoft.com/office/powerpoint/2010/main" val="2227670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36</a:t>
            </a:fld>
            <a:endParaRPr lang="en-US"/>
          </a:p>
        </p:txBody>
      </p:sp>
    </p:spTree>
    <p:extLst>
      <p:ext uri="{BB962C8B-B14F-4D97-AF65-F5344CB8AC3E}">
        <p14:creationId xmlns:p14="http://schemas.microsoft.com/office/powerpoint/2010/main" val="1424506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37</a:t>
            </a:fld>
            <a:endParaRPr lang="en-US"/>
          </a:p>
        </p:txBody>
      </p:sp>
    </p:spTree>
    <p:extLst>
      <p:ext uri="{BB962C8B-B14F-4D97-AF65-F5344CB8AC3E}">
        <p14:creationId xmlns:p14="http://schemas.microsoft.com/office/powerpoint/2010/main" val="1396250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38</a:t>
            </a:fld>
            <a:endParaRPr lang="en-US"/>
          </a:p>
        </p:txBody>
      </p:sp>
    </p:spTree>
    <p:extLst>
      <p:ext uri="{BB962C8B-B14F-4D97-AF65-F5344CB8AC3E}">
        <p14:creationId xmlns:p14="http://schemas.microsoft.com/office/powerpoint/2010/main" val="580651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39</a:t>
            </a:fld>
            <a:endParaRPr lang="en-US"/>
          </a:p>
        </p:txBody>
      </p:sp>
    </p:spTree>
    <p:extLst>
      <p:ext uri="{BB962C8B-B14F-4D97-AF65-F5344CB8AC3E}">
        <p14:creationId xmlns:p14="http://schemas.microsoft.com/office/powerpoint/2010/main" val="3865035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4</a:t>
            </a:fld>
            <a:endParaRPr lang="en-US"/>
          </a:p>
        </p:txBody>
      </p:sp>
    </p:spTree>
    <p:extLst>
      <p:ext uri="{BB962C8B-B14F-4D97-AF65-F5344CB8AC3E}">
        <p14:creationId xmlns:p14="http://schemas.microsoft.com/office/powerpoint/2010/main" val="1111352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
            </a:r>
            <a:br>
              <a:rPr lang="en-US">
                <a:latin typeface="Calibri"/>
              </a:rPr>
            </a:br>
            <a:endParaRPr lang="en-US">
              <a:latin typeface="Calibri"/>
            </a:endParaRPr>
          </a:p>
        </p:txBody>
      </p:sp>
      <p:sp>
        <p:nvSpPr>
          <p:cNvPr id="4" name="Slide Number Placeholder 3"/>
          <p:cNvSpPr>
            <a:spLocks noGrp="1"/>
          </p:cNvSpPr>
          <p:nvPr>
            <p:ph type="sldNum" sz="quarter" idx="10"/>
          </p:nvPr>
        </p:nvSpPr>
        <p:spPr/>
        <p:txBody>
          <a:bodyPr/>
          <a:lstStyle/>
          <a:p>
            <a:fld id="{9653C9BB-A18E-4905-9A03-904198848255}" type="slidenum">
              <a:rPr lang="en-US"/>
              <a:t>40</a:t>
            </a:fld>
            <a:endParaRPr lang="en-US"/>
          </a:p>
        </p:txBody>
      </p:sp>
    </p:spTree>
    <p:extLst>
      <p:ext uri="{BB962C8B-B14F-4D97-AF65-F5344CB8AC3E}">
        <p14:creationId xmlns:p14="http://schemas.microsoft.com/office/powerpoint/2010/main" val="307357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41</a:t>
            </a:fld>
            <a:endParaRPr lang="en-US"/>
          </a:p>
        </p:txBody>
      </p:sp>
    </p:spTree>
    <p:extLst>
      <p:ext uri="{BB962C8B-B14F-4D97-AF65-F5344CB8AC3E}">
        <p14:creationId xmlns:p14="http://schemas.microsoft.com/office/powerpoint/2010/main" val="1017314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42</a:t>
            </a:fld>
            <a:endParaRPr lang="en-US"/>
          </a:p>
        </p:txBody>
      </p:sp>
    </p:spTree>
    <p:extLst>
      <p:ext uri="{BB962C8B-B14F-4D97-AF65-F5344CB8AC3E}">
        <p14:creationId xmlns:p14="http://schemas.microsoft.com/office/powerpoint/2010/main" val="1183779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43</a:t>
            </a:fld>
            <a:endParaRPr lang="en-US"/>
          </a:p>
        </p:txBody>
      </p:sp>
    </p:spTree>
    <p:extLst>
      <p:ext uri="{BB962C8B-B14F-4D97-AF65-F5344CB8AC3E}">
        <p14:creationId xmlns:p14="http://schemas.microsoft.com/office/powerpoint/2010/main" val="13711965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44</a:t>
            </a:fld>
            <a:endParaRPr lang="en-US"/>
          </a:p>
        </p:txBody>
      </p:sp>
    </p:spTree>
    <p:extLst>
      <p:ext uri="{BB962C8B-B14F-4D97-AF65-F5344CB8AC3E}">
        <p14:creationId xmlns:p14="http://schemas.microsoft.com/office/powerpoint/2010/main" val="2672355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45</a:t>
            </a:fld>
            <a:endParaRPr lang="en-US"/>
          </a:p>
        </p:txBody>
      </p:sp>
    </p:spTree>
    <p:extLst>
      <p:ext uri="{BB962C8B-B14F-4D97-AF65-F5344CB8AC3E}">
        <p14:creationId xmlns:p14="http://schemas.microsoft.com/office/powerpoint/2010/main" val="1520191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46</a:t>
            </a:fld>
            <a:endParaRPr lang="en-US"/>
          </a:p>
        </p:txBody>
      </p:sp>
    </p:spTree>
    <p:extLst>
      <p:ext uri="{BB962C8B-B14F-4D97-AF65-F5344CB8AC3E}">
        <p14:creationId xmlns:p14="http://schemas.microsoft.com/office/powerpoint/2010/main" val="3902462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a:rPr>
              <a:t>Urbanization presses right up to the banks in some areas, with railroads, industries, and residences bordering the river. This lack of natural space, or what we refer to as a "buffer zone", creates an unhealthy river ecosystem due to the fact that vegetation is needed to filter toxin runoff from urban areas before it reaches the river. </a:t>
            </a:r>
          </a:p>
          <a:p>
            <a:r>
              <a:rPr lang="en-US">
                <a:latin typeface="Times New Roman"/>
              </a:rPr>
              <a:t>In some areas there are barren shores with no vegetation or suitable soil, while other areas have only small strips of land where the water can rise and fall by a few feet. This creates an unhealthy river ecosystem because seasonal fluctuation of river levels are necessary for soil erosion control.</a:t>
            </a:r>
          </a:p>
          <a:p>
            <a:r>
              <a:rPr lang="en-US">
                <a:latin typeface="Times New Roman"/>
              </a:rPr>
              <a:t>Therefore by extending and restoring the riparian zone by promoting a healthy plant community, the aesthetics and health of the ecosystem will improve drastically.</a:t>
            </a:r>
          </a:p>
          <a:p>
            <a:r>
              <a:rPr lang="en-US">
                <a:latin typeface="Times New Roman"/>
              </a:rPr>
              <a:t>The Spokane river is also what we refer to as a novel ecosystem. This means that due to historic industrialization or other human alterations, the river has become entirely unique, has no analogous systems, and holds both native and nonnative species. We recognize that returning the Spokane River to its previous state before human involvement is not achievable and thus, hope to create a healthier version of what we see today.</a:t>
            </a:r>
          </a:p>
        </p:txBody>
      </p:sp>
      <p:sp>
        <p:nvSpPr>
          <p:cNvPr id="4" name="Slide Number Placeholder 3"/>
          <p:cNvSpPr>
            <a:spLocks noGrp="1"/>
          </p:cNvSpPr>
          <p:nvPr>
            <p:ph type="sldNum" sz="quarter" idx="10"/>
          </p:nvPr>
        </p:nvSpPr>
        <p:spPr/>
        <p:txBody>
          <a:bodyPr/>
          <a:lstStyle/>
          <a:p>
            <a:fld id="{9653C9BB-A18E-4905-9A03-904198848255}" type="slidenum">
              <a:rPr lang="en-US"/>
              <a:t>5</a:t>
            </a:fld>
            <a:endParaRPr lang="en-US"/>
          </a:p>
        </p:txBody>
      </p:sp>
    </p:spTree>
    <p:extLst>
      <p:ext uri="{BB962C8B-B14F-4D97-AF65-F5344CB8AC3E}">
        <p14:creationId xmlns:p14="http://schemas.microsoft.com/office/powerpoint/2010/main" val="4244289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a:cs typeface="Times New Roman"/>
              </a:rPr>
              <a:t>A healthy riparian zone will reduce current erosion and flooding, cool the warm water with shade, cycle important nutrients, promote human use, and promote wildlife. This is why our groups first goal is to plant more vegetation that is  suitable for extensive toxic filtration around the river. </a:t>
            </a:r>
          </a:p>
          <a:p>
            <a:r>
              <a:rPr lang="en-US">
                <a:latin typeface="Times New Roman"/>
                <a:cs typeface="Times New Roman"/>
              </a:rPr>
              <a:t>The Spokane Conservation District, who we are working closely with, has recently received a grant which will allow for us to begin the planting process. We are looking into various areas along the river (as depicted above) in order to deem which stretch is suitable for plant introduction. Once this area is designated, we hope to organize a day in which we can unite the Gonzaga and local community around our cause. We will have food and refreshments and will ask that volunteers devote an hour or two to planting predesignated species. The Lake Arthur group will further discuss which plant species we are looking into implementing.</a:t>
            </a:r>
          </a:p>
          <a:p>
            <a:r>
              <a:rPr lang="en-US">
                <a:latin typeface="Times New Roman"/>
                <a:cs typeface="Times New Roman"/>
              </a:rPr>
              <a:t/>
            </a:r>
            <a:br>
              <a:rPr lang="en-US">
                <a:latin typeface="Times New Roman"/>
                <a:cs typeface="Times New Roman"/>
              </a:rPr>
            </a:br>
            <a:endParaRPr lang="en-US">
              <a:latin typeface="Times New Roman"/>
              <a:cs typeface="Times New Roman"/>
            </a:endParaRPr>
          </a:p>
          <a:p>
            <a:r>
              <a:rPr lang="en-US">
                <a:latin typeface="Times New Roman"/>
                <a:cs typeface="Times New Roman"/>
              </a:rPr>
              <a:t>We would also like to highlight flagship species and their importance, such as the redband trout, that the community can unite behind. The redband trout is an excellent option for this in that it is native to Spokane, many have fished or are familiar with it, it is an indicator species for a healthy ecosystem, and it is a beautiful fish.</a:t>
            </a:r>
          </a:p>
        </p:txBody>
      </p:sp>
      <p:sp>
        <p:nvSpPr>
          <p:cNvPr id="4" name="Slide Number Placeholder 3"/>
          <p:cNvSpPr>
            <a:spLocks noGrp="1"/>
          </p:cNvSpPr>
          <p:nvPr>
            <p:ph type="sldNum" sz="quarter" idx="10"/>
          </p:nvPr>
        </p:nvSpPr>
        <p:spPr/>
        <p:txBody>
          <a:bodyPr/>
          <a:lstStyle/>
          <a:p>
            <a:fld id="{9653C9BB-A18E-4905-9A03-904198848255}" type="slidenum">
              <a:rPr lang="en-US"/>
              <a:t>6</a:t>
            </a:fld>
            <a:endParaRPr lang="en-US"/>
          </a:p>
        </p:txBody>
      </p:sp>
    </p:spTree>
    <p:extLst>
      <p:ext uri="{BB962C8B-B14F-4D97-AF65-F5344CB8AC3E}">
        <p14:creationId xmlns:p14="http://schemas.microsoft.com/office/powerpoint/2010/main" val="3665444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a:rPr>
              <a:t>In order to gain community support and involvement for this project, we recognize that the community first has to understand the problem. To achieve this, we want to implement interactive signage along the river that stresses the importance of large, functional riparian zones and the ecological services they can provide, what species are currently using this habitat, current problems with the river, and the feasible potential for restoring it.</a:t>
            </a:r>
          </a:p>
          <a:p>
            <a:r>
              <a:rPr lang="en-US">
                <a:latin typeface="Times New Roman"/>
              </a:rPr>
              <a:t>Our goal of creating a healthier, novel, ecosystem does not rely solely on protecting native species while extirpating nonnative species, but rather looks at the impacts a given species has on its ecosystem. We therefore hope to compile a list of species that highlights positive or negative impacts they have on Spokane River's ecosystem. On this list we have begun to label keystone species, which play a major beneficial role in their community, invasive species, which are nonnative and harmful, and native species, which have originated in the area. We have also looked into nonnative non-harmful species that we are not concerned about extirpating.</a:t>
            </a:r>
          </a:p>
          <a:p>
            <a:r>
              <a:rPr lang="en-US">
                <a:latin typeface="Times New Roman"/>
              </a:rPr>
              <a:t/>
            </a:r>
            <a:br>
              <a:rPr lang="en-US">
                <a:latin typeface="Times New Roman"/>
              </a:rPr>
            </a:br>
            <a:endParaRPr lang="en-US">
              <a:latin typeface="Times New Roman"/>
            </a:endParaRPr>
          </a:p>
        </p:txBody>
      </p:sp>
      <p:sp>
        <p:nvSpPr>
          <p:cNvPr id="4" name="Slide Number Placeholder 3"/>
          <p:cNvSpPr>
            <a:spLocks noGrp="1"/>
          </p:cNvSpPr>
          <p:nvPr>
            <p:ph type="sldNum" sz="quarter" idx="10"/>
          </p:nvPr>
        </p:nvSpPr>
        <p:spPr/>
        <p:txBody>
          <a:bodyPr/>
          <a:lstStyle/>
          <a:p>
            <a:fld id="{9653C9BB-A18E-4905-9A03-904198848255}" type="slidenum">
              <a:rPr lang="en-US"/>
              <a:t>7</a:t>
            </a:fld>
            <a:endParaRPr lang="en-US"/>
          </a:p>
        </p:txBody>
      </p:sp>
    </p:spTree>
    <p:extLst>
      <p:ext uri="{BB962C8B-B14F-4D97-AF65-F5344CB8AC3E}">
        <p14:creationId xmlns:p14="http://schemas.microsoft.com/office/powerpoint/2010/main" val="2702908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this list we hope to begin the creation of a management plan that suppresses harmful species while promoting beneficial species. We found that the best way to start creating a healthier river ecosystem is by looking at terrestrial species along the river whose habitats have been negatively altered or destroyed by the Grand Coulee project. For example, </a:t>
            </a:r>
            <a:r>
              <a:rPr lang="en-US">
                <a:latin typeface="Times New Roman"/>
              </a:rPr>
              <a:t>the Canada goose nest sites, which were compromised during the construction of the Grand Coulee Dam, once provided nutrients to plant and aquatic life as well as breaks in the river’s fast paced flow. Therefore, in reestablishing these nesting sites, plant and aquatic life could once again flourish. We also hope to restore mule deer Habitat Units to address shrub-steppe and river break habitat losses as well as to  restore ruffed grouse Habitat Units to address riparian/hardwood forest habitat losses. This can be accomplished first by identifying potential parcels for the mitigation process (which we have begun the process of as depicted previously), then by creating a concrete plan that establishes which plant life ought to be suppressed or enhanced, and finally by establishing a fee for anyone who damages these parcels. Once the terrestrial management plan is in effect, we hope to develop and implement projects directed at protecting, restoring, and enhancing fish habitat for both native and nonnative resident fish, through improvements in riparian conditions, fish passage, and aquatic conditions.  </a:t>
            </a:r>
          </a:p>
          <a:p>
            <a:r>
              <a:rPr lang="en-US">
                <a:latin typeface="Times New Roman"/>
                <a:cs typeface="Times New Roman"/>
              </a:rPr>
              <a:t/>
            </a:r>
            <a:br>
              <a:rPr lang="en-US">
                <a:latin typeface="Times New Roman"/>
                <a:cs typeface="Times New Roman"/>
              </a:rPr>
            </a:br>
            <a:endParaRPr lang="en-US">
              <a:latin typeface="Times New Roman"/>
              <a:cs typeface="Times New Roman"/>
            </a:endParaRPr>
          </a:p>
          <a:p>
            <a:r>
              <a:rPr lang="en-US"/>
              <a:t>The plan is currently at a very primary stage and we are open to further suggestions pertaining to its implementation. We will not finish it, but hope to pass it on to future classes.</a:t>
            </a:r>
          </a:p>
        </p:txBody>
      </p:sp>
      <p:sp>
        <p:nvSpPr>
          <p:cNvPr id="4" name="Slide Number Placeholder 3"/>
          <p:cNvSpPr>
            <a:spLocks noGrp="1"/>
          </p:cNvSpPr>
          <p:nvPr>
            <p:ph type="sldNum" sz="quarter" idx="10"/>
          </p:nvPr>
        </p:nvSpPr>
        <p:spPr/>
        <p:txBody>
          <a:bodyPr/>
          <a:lstStyle/>
          <a:p>
            <a:fld id="{9653C9BB-A18E-4905-9A03-904198848255}" type="slidenum">
              <a:rPr lang="en-US"/>
              <a:t>8</a:t>
            </a:fld>
            <a:endParaRPr lang="en-US"/>
          </a:p>
        </p:txBody>
      </p:sp>
    </p:spTree>
    <p:extLst>
      <p:ext uri="{BB962C8B-B14F-4D97-AF65-F5344CB8AC3E}">
        <p14:creationId xmlns:p14="http://schemas.microsoft.com/office/powerpoint/2010/main" val="3482209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3C9BB-A18E-4905-9A03-904198848255}" type="slidenum">
              <a:rPr lang="en-US"/>
              <a:t>9</a:t>
            </a:fld>
            <a:endParaRPr lang="en-US"/>
          </a:p>
        </p:txBody>
      </p:sp>
    </p:spTree>
    <p:extLst>
      <p:ext uri="{BB962C8B-B14F-4D97-AF65-F5344CB8AC3E}">
        <p14:creationId xmlns:p14="http://schemas.microsoft.com/office/powerpoint/2010/main" val="302980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dirty="0"/>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4/13/2016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4962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4/13/2016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3405176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4/13/2016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2599305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4/13/2016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96122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4/13/2016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280405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4/13/2016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03512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4/13/2016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2626394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62685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39582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16163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dirty="0"/>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64215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8A87A34-81AB-432B-8DAE-1953F412C126}" type="datetimeFigureOut">
              <a:rPr lang="en-US" dirty="0"/>
              <a:t>4/13/2016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93772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8A87A34-81AB-432B-8DAE-1953F412C126}" type="datetimeFigureOut">
              <a:rPr lang="en-US" dirty="0"/>
              <a:t>4/13/2016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59677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4/13/2016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30206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14193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33679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4/13/2016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80680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8A87A34-81AB-432B-8DAE-1953F412C126}" type="datetimeFigureOut">
              <a:rPr lang="en-US" dirty="0"/>
              <a:pPr/>
              <a:t>4/13/2016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9033669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5043" y="3750422"/>
            <a:ext cx="7834313" cy="2433487"/>
          </a:xfrm>
        </p:spPr>
        <p:txBody>
          <a:bodyPr>
            <a:normAutofit fontScale="90000"/>
          </a:bodyPr>
          <a:lstStyle/>
          <a:p>
            <a:pPr algn="ctr"/>
            <a:r>
              <a:rPr lang="en-US" sz="7200" b="1" dirty="0">
                <a:latin typeface="Candara"/>
              </a:rPr>
              <a:t>Spokane River Revitalization Project</a:t>
            </a:r>
          </a:p>
        </p:txBody>
      </p:sp>
      <p:pic>
        <p:nvPicPr>
          <p:cNvPr id="4" name="Picture 3" descr="logo.png"/>
          <p:cNvPicPr>
            <a:picLocks noChangeAspect="1"/>
          </p:cNvPicPr>
          <p:nvPr/>
        </p:nvPicPr>
        <p:blipFill>
          <a:blip r:embed="rId3"/>
          <a:stretch>
            <a:fillRect/>
          </a:stretch>
        </p:blipFill>
        <p:spPr>
          <a:xfrm>
            <a:off x="800100" y="638175"/>
            <a:ext cx="7150329" cy="2460678"/>
          </a:xfrm>
          <a:prstGeom prst="rect">
            <a:avLst/>
          </a:prstGeom>
        </p:spPr>
      </p:pic>
      <p:pic>
        <p:nvPicPr>
          <p:cNvPr id="5" name="Picture 4" descr="gu logo (1).png"/>
          <p:cNvPicPr>
            <a:picLocks noChangeAspect="1"/>
          </p:cNvPicPr>
          <p:nvPr/>
        </p:nvPicPr>
        <p:blipFill>
          <a:blip r:embed="rId4"/>
          <a:stretch>
            <a:fillRect/>
          </a:stretch>
        </p:blipFill>
        <p:spPr>
          <a:xfrm>
            <a:off x="8583283" y="4594016"/>
            <a:ext cx="3609722" cy="2265603"/>
          </a:xfrm>
          <a:prstGeom prst="rect">
            <a:avLst/>
          </a:prstGeom>
        </p:spPr>
      </p:pic>
    </p:spTree>
    <p:extLst>
      <p:ext uri="{BB962C8B-B14F-4D97-AF65-F5344CB8AC3E}">
        <p14:creationId xmlns:p14="http://schemas.microsoft.com/office/powerpoint/2010/main" val="12863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7441" y="97339"/>
            <a:ext cx="8534400" cy="1507067"/>
          </a:xfrm>
        </p:spPr>
        <p:txBody>
          <a:bodyPr/>
          <a:lstStyle/>
          <a:p>
            <a:r>
              <a:rPr lang="en-US" sz="5400" dirty="0"/>
              <a:t>Our Focus:</a:t>
            </a:r>
          </a:p>
        </p:txBody>
      </p:sp>
      <p:sp>
        <p:nvSpPr>
          <p:cNvPr id="3" name="Content Placeholder 2"/>
          <p:cNvSpPr>
            <a:spLocks noGrp="1"/>
          </p:cNvSpPr>
          <p:nvPr>
            <p:ph idx="1"/>
          </p:nvPr>
        </p:nvSpPr>
        <p:spPr>
          <a:xfrm>
            <a:off x="415440" y="1254358"/>
            <a:ext cx="6065422" cy="5056187"/>
          </a:xfrm>
        </p:spPr>
        <p:txBody>
          <a:bodyPr/>
          <a:lstStyle/>
          <a:p>
            <a:r>
              <a:rPr lang="en-US" sz="3200" dirty="0">
                <a:solidFill>
                  <a:srgbClr val="FFFFFF"/>
                </a:solidFill>
              </a:rPr>
              <a:t>Address ecological health of the Spokane River </a:t>
            </a:r>
          </a:p>
          <a:p>
            <a:r>
              <a:rPr lang="en-US" sz="3200" dirty="0">
                <a:solidFill>
                  <a:srgbClr val="FFFFFF"/>
                </a:solidFill>
              </a:rPr>
              <a:t>Address human health issues and pollution</a:t>
            </a:r>
          </a:p>
          <a:p>
            <a:r>
              <a:rPr lang="en-US" sz="3200" dirty="0">
                <a:solidFill>
                  <a:srgbClr val="FFFFFF"/>
                </a:solidFill>
              </a:rPr>
              <a:t>Monitor riparian zone</a:t>
            </a:r>
          </a:p>
          <a:p>
            <a:r>
              <a:rPr lang="en-US" sz="3200" dirty="0">
                <a:solidFill>
                  <a:srgbClr val="FFFFFF"/>
                </a:solidFill>
              </a:rPr>
              <a:t>Vision for the River's ecosystem</a:t>
            </a:r>
          </a:p>
        </p:txBody>
      </p:sp>
      <p:pic>
        <p:nvPicPr>
          <p:cNvPr id="4" name="Picture 3" descr="FAST.jpg"/>
          <p:cNvPicPr>
            <a:picLocks noChangeAspect="1"/>
          </p:cNvPicPr>
          <p:nvPr/>
        </p:nvPicPr>
        <p:blipFill>
          <a:blip r:embed="rId3"/>
          <a:stretch>
            <a:fillRect/>
          </a:stretch>
        </p:blipFill>
        <p:spPr>
          <a:xfrm>
            <a:off x="5423303" y="2569885"/>
            <a:ext cx="6717783" cy="5008499"/>
          </a:xfrm>
          <a:prstGeom prst="rect">
            <a:avLst/>
          </a:prstGeom>
        </p:spPr>
      </p:pic>
    </p:spTree>
    <p:extLst>
      <p:ext uri="{BB962C8B-B14F-4D97-AF65-F5344CB8AC3E}">
        <p14:creationId xmlns:p14="http://schemas.microsoft.com/office/powerpoint/2010/main" val="181571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299" y="-84641"/>
            <a:ext cx="10736765" cy="1506538"/>
          </a:xfrm>
        </p:spPr>
        <p:txBody>
          <a:bodyPr>
            <a:normAutofit/>
          </a:bodyPr>
          <a:lstStyle/>
          <a:p>
            <a:r>
              <a:rPr lang="en-US" sz="5400" dirty="0">
                <a:solidFill>
                  <a:srgbClr val="FFFFFF"/>
                </a:solidFill>
                <a:latin typeface="Century Gothic"/>
              </a:rPr>
              <a:t>5 step monitoring plan:</a:t>
            </a:r>
          </a:p>
        </p:txBody>
      </p:sp>
      <p:sp>
        <p:nvSpPr>
          <p:cNvPr id="3" name="Content Placeholder 2"/>
          <p:cNvSpPr>
            <a:spLocks noGrp="1"/>
          </p:cNvSpPr>
          <p:nvPr>
            <p:ph idx="1"/>
          </p:nvPr>
        </p:nvSpPr>
        <p:spPr>
          <a:xfrm>
            <a:off x="600075" y="1047750"/>
            <a:ext cx="6694062" cy="5205413"/>
          </a:xfrm>
        </p:spPr>
        <p:txBody>
          <a:bodyPr>
            <a:normAutofit/>
          </a:bodyPr>
          <a:lstStyle/>
          <a:p>
            <a:pPr marL="457200" indent="-457200">
              <a:buFont typeface="+mj-lt"/>
              <a:buAutoNum type="arabicPeriod"/>
            </a:pPr>
            <a:r>
              <a:rPr lang="en-US" sz="3200" dirty="0">
                <a:solidFill>
                  <a:srgbClr val="FFFFFF"/>
                </a:solidFill>
              </a:rPr>
              <a:t>Measure conductivity and alkalinity</a:t>
            </a:r>
          </a:p>
          <a:p>
            <a:pPr marL="457200" indent="-457200">
              <a:buFont typeface="+mj-lt"/>
              <a:buAutoNum type="arabicPeriod"/>
            </a:pPr>
            <a:r>
              <a:rPr lang="en-US" sz="3200" dirty="0">
                <a:solidFill>
                  <a:srgbClr val="FFFFFF"/>
                </a:solidFill>
              </a:rPr>
              <a:t>Quantify pool habitats</a:t>
            </a:r>
          </a:p>
          <a:p>
            <a:pPr marL="457200" indent="-457200">
              <a:buFont typeface="+mj-lt"/>
              <a:buAutoNum type="arabicPeriod"/>
            </a:pPr>
            <a:r>
              <a:rPr lang="en-US" sz="3200" dirty="0">
                <a:solidFill>
                  <a:srgbClr val="FFFFFF"/>
                </a:solidFill>
              </a:rPr>
              <a:t>Bank stability</a:t>
            </a:r>
          </a:p>
          <a:p>
            <a:pPr marL="457200" indent="-457200">
              <a:buFont typeface="+mj-lt"/>
              <a:buAutoNum type="arabicPeriod"/>
            </a:pPr>
            <a:r>
              <a:rPr lang="en-US" sz="3200" dirty="0">
                <a:solidFill>
                  <a:srgbClr val="FFFFFF"/>
                </a:solidFill>
              </a:rPr>
              <a:t>Quantify debris</a:t>
            </a:r>
          </a:p>
          <a:p>
            <a:pPr marL="457200" indent="-457200">
              <a:buFont typeface="+mj-lt"/>
              <a:buAutoNum type="arabicPeriod"/>
            </a:pPr>
            <a:r>
              <a:rPr lang="en-US" sz="3200" dirty="0">
                <a:solidFill>
                  <a:srgbClr val="FFFFFF"/>
                </a:solidFill>
              </a:rPr>
              <a:t>Identify dominant plant species</a:t>
            </a:r>
          </a:p>
        </p:txBody>
      </p:sp>
      <p:pic>
        <p:nvPicPr>
          <p:cNvPr id="4" name="Picture 3" descr="040603-096.jpg"/>
          <p:cNvPicPr>
            <a:picLocks noChangeAspect="1"/>
          </p:cNvPicPr>
          <p:nvPr/>
        </p:nvPicPr>
        <p:blipFill>
          <a:blip r:embed="rId3"/>
          <a:srcRect l="73" t="9268" r="-171" b="-55"/>
          <a:stretch>
            <a:fillRect/>
          </a:stretch>
        </p:blipFill>
        <p:spPr>
          <a:xfrm>
            <a:off x="7389962" y="1504060"/>
            <a:ext cx="4803659" cy="6560712"/>
          </a:xfrm>
          <a:prstGeom prst="rect">
            <a:avLst/>
          </a:prstGeom>
        </p:spPr>
      </p:pic>
    </p:spTree>
    <p:extLst>
      <p:ext uri="{BB962C8B-B14F-4D97-AF65-F5344CB8AC3E}">
        <p14:creationId xmlns:p14="http://schemas.microsoft.com/office/powerpoint/2010/main" val="1988778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613" y="249238"/>
            <a:ext cx="10152315" cy="1508125"/>
          </a:xfrm>
        </p:spPr>
        <p:txBody>
          <a:bodyPr>
            <a:normAutofit/>
          </a:bodyPr>
          <a:lstStyle/>
          <a:p>
            <a:r>
              <a:rPr lang="en-US" sz="4400" dirty="0"/>
              <a:t>1. measure conductivity and alkalinity</a:t>
            </a:r>
          </a:p>
        </p:txBody>
      </p:sp>
      <p:sp>
        <p:nvSpPr>
          <p:cNvPr id="3" name="Content Placeholder 2"/>
          <p:cNvSpPr>
            <a:spLocks noGrp="1"/>
          </p:cNvSpPr>
          <p:nvPr>
            <p:ph idx="1"/>
          </p:nvPr>
        </p:nvSpPr>
        <p:spPr>
          <a:xfrm>
            <a:off x="461963" y="2051050"/>
            <a:ext cx="6835977" cy="4424363"/>
          </a:xfrm>
        </p:spPr>
        <p:txBody>
          <a:bodyPr>
            <a:normAutofit/>
          </a:bodyPr>
          <a:lstStyle/>
          <a:p>
            <a:r>
              <a:rPr lang="en-US" sz="3200" dirty="0">
                <a:solidFill>
                  <a:srgbClr val="FFFFFF"/>
                </a:solidFill>
              </a:rPr>
              <a:t>Use hand-held conductivity meter, taking the reading near the surface in running water.</a:t>
            </a:r>
          </a:p>
          <a:p>
            <a:r>
              <a:rPr lang="en-US" sz="3200" dirty="0">
                <a:solidFill>
                  <a:srgbClr val="FFFFFF"/>
                </a:solidFill>
              </a:rPr>
              <a:t>Recalibrate after each 8-day cycle testing.</a:t>
            </a:r>
          </a:p>
          <a:p>
            <a:r>
              <a:rPr lang="en-US" sz="3200" dirty="0">
                <a:solidFill>
                  <a:srgbClr val="FFFFFF"/>
                </a:solidFill>
              </a:rPr>
              <a:t>Measure alkalinity at same time as conductivity.</a:t>
            </a:r>
          </a:p>
        </p:txBody>
      </p:sp>
      <p:pic>
        <p:nvPicPr>
          <p:cNvPr id="6" name="Picture 5" descr="J1DJLCYO.jpg"/>
          <p:cNvPicPr>
            <a:picLocks noChangeAspect="1"/>
          </p:cNvPicPr>
          <p:nvPr/>
        </p:nvPicPr>
        <p:blipFill>
          <a:blip r:embed="rId3"/>
          <a:srcRect l="34295" t="106" r="94" b="-106"/>
          <a:stretch>
            <a:fillRect/>
          </a:stretch>
        </p:blipFill>
        <p:spPr>
          <a:xfrm>
            <a:off x="7475935" y="1357843"/>
            <a:ext cx="5228647" cy="5934411"/>
          </a:xfrm>
          <a:prstGeom prst="rect">
            <a:avLst/>
          </a:prstGeom>
        </p:spPr>
      </p:pic>
    </p:spTree>
    <p:extLst>
      <p:ext uri="{BB962C8B-B14F-4D97-AF65-F5344CB8AC3E}">
        <p14:creationId xmlns:p14="http://schemas.microsoft.com/office/powerpoint/2010/main" val="2528198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9479" y="0"/>
            <a:ext cx="8534400" cy="1507067"/>
          </a:xfrm>
        </p:spPr>
        <p:txBody>
          <a:bodyPr/>
          <a:lstStyle/>
          <a:p>
            <a:r>
              <a:rPr lang="en-US" sz="4400" dirty="0"/>
              <a:t>2. quantify pool habitats</a:t>
            </a:r>
          </a:p>
        </p:txBody>
      </p:sp>
      <p:sp>
        <p:nvSpPr>
          <p:cNvPr id="3" name="Content Placeholder 2"/>
          <p:cNvSpPr>
            <a:spLocks noGrp="1"/>
          </p:cNvSpPr>
          <p:nvPr>
            <p:ph idx="1"/>
          </p:nvPr>
        </p:nvSpPr>
        <p:spPr>
          <a:xfrm>
            <a:off x="44016" y="1083292"/>
            <a:ext cx="11963400" cy="1524000"/>
          </a:xfrm>
        </p:spPr>
        <p:txBody>
          <a:bodyPr/>
          <a:lstStyle/>
          <a:p>
            <a:r>
              <a:rPr lang="en-US" sz="3200" dirty="0">
                <a:solidFill>
                  <a:srgbClr val="FFFFFF"/>
                </a:solidFill>
              </a:rPr>
              <a:t>Take relative pool length and determine relative depth. </a:t>
            </a:r>
          </a:p>
        </p:txBody>
      </p:sp>
      <p:pic>
        <p:nvPicPr>
          <p:cNvPr id="4" name="Picture 3" descr="fp_little_spokane_river.jpg"/>
          <p:cNvPicPr>
            <a:picLocks noChangeAspect="1"/>
          </p:cNvPicPr>
          <p:nvPr/>
        </p:nvPicPr>
        <p:blipFill>
          <a:blip r:embed="rId3"/>
          <a:stretch>
            <a:fillRect/>
          </a:stretch>
        </p:blipFill>
        <p:spPr>
          <a:xfrm>
            <a:off x="-93026" y="2607292"/>
            <a:ext cx="12461340" cy="4312531"/>
          </a:xfrm>
          <a:prstGeom prst="rect">
            <a:avLst/>
          </a:prstGeom>
        </p:spPr>
      </p:pic>
    </p:spTree>
    <p:extLst>
      <p:ext uri="{BB962C8B-B14F-4D97-AF65-F5344CB8AC3E}">
        <p14:creationId xmlns:p14="http://schemas.microsoft.com/office/powerpoint/2010/main" val="910272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94" y="-139700"/>
            <a:ext cx="5302169" cy="2008188"/>
          </a:xfrm>
        </p:spPr>
        <p:txBody>
          <a:bodyPr/>
          <a:lstStyle/>
          <a:p>
            <a:r>
              <a:rPr lang="en-US" sz="4400" dirty="0"/>
              <a:t>3. Bank stability </a:t>
            </a:r>
          </a:p>
        </p:txBody>
      </p:sp>
      <p:sp>
        <p:nvSpPr>
          <p:cNvPr id="3" name="Content Placeholder 2"/>
          <p:cNvSpPr>
            <a:spLocks noGrp="1"/>
          </p:cNvSpPr>
          <p:nvPr>
            <p:ph idx="1"/>
          </p:nvPr>
        </p:nvSpPr>
        <p:spPr>
          <a:xfrm>
            <a:off x="841244" y="985757"/>
            <a:ext cx="3772901" cy="5446712"/>
          </a:xfrm>
        </p:spPr>
        <p:txBody>
          <a:bodyPr/>
          <a:lstStyle/>
          <a:p>
            <a:r>
              <a:rPr lang="en-US" sz="3200" dirty="0">
                <a:solidFill>
                  <a:srgbClr val="FFFFFF"/>
                </a:solidFill>
              </a:rPr>
              <a:t>Determine relative stability by classifying plot in bank stability guidelines.</a:t>
            </a:r>
          </a:p>
        </p:txBody>
      </p:sp>
      <p:pic>
        <p:nvPicPr>
          <p:cNvPr id="6" name="Picture 5" descr="spokane-river-idaho-scenic-images-linda-lantzy.jpg"/>
          <p:cNvPicPr>
            <a:picLocks noChangeAspect="1"/>
          </p:cNvPicPr>
          <p:nvPr/>
        </p:nvPicPr>
        <p:blipFill>
          <a:blip r:embed="rId3"/>
          <a:srcRect l="10263" t="-64" r="23505" b="-2580"/>
          <a:stretch>
            <a:fillRect/>
          </a:stretch>
        </p:blipFill>
        <p:spPr>
          <a:xfrm>
            <a:off x="5608052" y="-65836"/>
            <a:ext cx="6631573" cy="7096874"/>
          </a:xfrm>
          <a:prstGeom prst="rect">
            <a:avLst/>
          </a:prstGeom>
        </p:spPr>
      </p:pic>
    </p:spTree>
    <p:extLst>
      <p:ext uri="{BB962C8B-B14F-4D97-AF65-F5344CB8AC3E}">
        <p14:creationId xmlns:p14="http://schemas.microsoft.com/office/powerpoint/2010/main" val="4242684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3535" y="-14377"/>
            <a:ext cx="8227742" cy="1506538"/>
          </a:xfrm>
        </p:spPr>
        <p:txBody>
          <a:bodyPr/>
          <a:lstStyle/>
          <a:p>
            <a:r>
              <a:rPr lang="en-US" sz="4400" dirty="0"/>
              <a:t>4. Quantify debris</a:t>
            </a:r>
          </a:p>
        </p:txBody>
      </p:sp>
      <p:sp>
        <p:nvSpPr>
          <p:cNvPr id="3" name="Content Placeholder 2"/>
          <p:cNvSpPr>
            <a:spLocks noGrp="1"/>
          </p:cNvSpPr>
          <p:nvPr>
            <p:ph idx="1"/>
          </p:nvPr>
        </p:nvSpPr>
        <p:spPr>
          <a:xfrm>
            <a:off x="379129" y="1211009"/>
            <a:ext cx="11657012" cy="1300446"/>
          </a:xfrm>
        </p:spPr>
        <p:txBody>
          <a:bodyPr>
            <a:normAutofit/>
          </a:bodyPr>
          <a:lstStyle/>
          <a:p>
            <a:r>
              <a:rPr lang="en-US" sz="3200" dirty="0">
                <a:solidFill>
                  <a:srgbClr val="FFFFFF"/>
                </a:solidFill>
              </a:rPr>
              <a:t>Quantify natural debris and human caused debris listed in debris detail guidelines.</a:t>
            </a:r>
          </a:p>
        </p:txBody>
      </p:sp>
      <p:pic>
        <p:nvPicPr>
          <p:cNvPr id="4" name="Picture 3" descr="nasty-alley.jpg"/>
          <p:cNvPicPr>
            <a:picLocks noChangeAspect="1"/>
          </p:cNvPicPr>
          <p:nvPr/>
        </p:nvPicPr>
        <p:blipFill>
          <a:blip r:embed="rId3"/>
          <a:srcRect l="-67" t="36093" r="-164" b="-785"/>
          <a:stretch>
            <a:fillRect/>
          </a:stretch>
        </p:blipFill>
        <p:spPr>
          <a:xfrm>
            <a:off x="-56960" y="2504971"/>
            <a:ext cx="12290900" cy="4475297"/>
          </a:xfrm>
          <a:prstGeom prst="rect">
            <a:avLst/>
          </a:prstGeom>
        </p:spPr>
      </p:pic>
    </p:spTree>
    <p:extLst>
      <p:ext uri="{BB962C8B-B14F-4D97-AF65-F5344CB8AC3E}">
        <p14:creationId xmlns:p14="http://schemas.microsoft.com/office/powerpoint/2010/main" val="1826212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174" y="-92843"/>
            <a:ext cx="4320771" cy="2927350"/>
          </a:xfrm>
        </p:spPr>
        <p:txBody>
          <a:bodyPr/>
          <a:lstStyle/>
          <a:p>
            <a:r>
              <a:rPr lang="en-US" sz="4400" dirty="0"/>
              <a:t>5. identify dominant plant species</a:t>
            </a:r>
          </a:p>
        </p:txBody>
      </p:sp>
      <p:sp>
        <p:nvSpPr>
          <p:cNvPr id="3" name="Content Placeholder 2"/>
          <p:cNvSpPr>
            <a:spLocks noGrp="1"/>
          </p:cNvSpPr>
          <p:nvPr>
            <p:ph idx="1"/>
          </p:nvPr>
        </p:nvSpPr>
        <p:spPr>
          <a:xfrm>
            <a:off x="394581" y="1473200"/>
            <a:ext cx="5629982" cy="4597400"/>
          </a:xfrm>
        </p:spPr>
        <p:txBody>
          <a:bodyPr/>
          <a:lstStyle/>
          <a:p>
            <a:r>
              <a:rPr lang="en-US" sz="3200" dirty="0">
                <a:solidFill>
                  <a:srgbClr val="FFFFFF"/>
                </a:solidFill>
              </a:rPr>
              <a:t>Identify dominant plants using field book.</a:t>
            </a:r>
          </a:p>
        </p:txBody>
      </p:sp>
      <p:pic>
        <p:nvPicPr>
          <p:cNvPr id="5" name="Picture 4" descr="b912c7c019cfbb4df02476f4c26ef77d.jpg"/>
          <p:cNvPicPr>
            <a:picLocks noChangeAspect="1"/>
          </p:cNvPicPr>
          <p:nvPr/>
        </p:nvPicPr>
        <p:blipFill>
          <a:blip r:embed="rId3"/>
          <a:stretch>
            <a:fillRect/>
          </a:stretch>
        </p:blipFill>
        <p:spPr>
          <a:xfrm flipH="1">
            <a:off x="6412378" y="-4497820"/>
            <a:ext cx="7013008" cy="11447946"/>
          </a:xfrm>
          <a:prstGeom prst="rect">
            <a:avLst/>
          </a:prstGeom>
        </p:spPr>
      </p:pic>
    </p:spTree>
    <p:extLst>
      <p:ext uri="{BB962C8B-B14F-4D97-AF65-F5344CB8AC3E}">
        <p14:creationId xmlns:p14="http://schemas.microsoft.com/office/powerpoint/2010/main" val="2952634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PCB's in Spokane River</a:t>
            </a:r>
          </a:p>
        </p:txBody>
      </p:sp>
      <p:pic>
        <p:nvPicPr>
          <p:cNvPr id="4" name="Content Placeholder 3" descr="spokane-river-with-water.jpg"/>
          <p:cNvPicPr>
            <a:picLocks noGrp="1" noChangeAspect="1"/>
          </p:cNvPicPr>
          <p:nvPr>
            <p:ph idx="1"/>
          </p:nvPr>
        </p:nvPicPr>
        <p:blipFill>
          <a:blip r:embed="rId3"/>
          <a:stretch>
            <a:fillRect/>
          </a:stretch>
        </p:blipFill>
        <p:spPr>
          <a:xfrm>
            <a:off x="684212" y="355681"/>
            <a:ext cx="8570195" cy="4272889"/>
          </a:xfrm>
        </p:spPr>
      </p:pic>
    </p:spTree>
    <p:extLst>
      <p:ext uri="{BB962C8B-B14F-4D97-AF65-F5344CB8AC3E}">
        <p14:creationId xmlns:p14="http://schemas.microsoft.com/office/powerpoint/2010/main" val="2784905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85800"/>
            <a:ext cx="8534400" cy="1507067"/>
          </a:xfrm>
        </p:spPr>
        <p:txBody>
          <a:bodyPr/>
          <a:lstStyle/>
          <a:p>
            <a:r>
              <a:rPr lang="en-US" dirty="0"/>
              <a:t>What are </a:t>
            </a:r>
            <a:r>
              <a:rPr lang="en-US"/>
              <a:t>PCb's</a:t>
            </a:r>
            <a:endParaRPr lang="en-US" dirty="0"/>
          </a:p>
        </p:txBody>
      </p:sp>
      <p:pic>
        <p:nvPicPr>
          <p:cNvPr id="4" name="Content Placeholder 3" descr="Screen Shot 2016-04-12 at 11.15.31 AM.png"/>
          <p:cNvPicPr>
            <a:picLocks noGrp="1" noChangeAspect="1"/>
          </p:cNvPicPr>
          <p:nvPr>
            <p:ph idx="1"/>
          </p:nvPr>
        </p:nvPicPr>
        <p:blipFill>
          <a:blip r:embed="rId3"/>
          <a:stretch>
            <a:fillRect/>
          </a:stretch>
        </p:blipFill>
        <p:spPr>
          <a:xfrm>
            <a:off x="684212" y="2195423"/>
            <a:ext cx="4806665" cy="3614737"/>
          </a:xfrm>
        </p:spPr>
      </p:pic>
      <p:sp>
        <p:nvSpPr>
          <p:cNvPr id="6" name="Content Placeholder 2"/>
          <p:cNvSpPr>
            <a:spLocks noGrp="1"/>
          </p:cNvSpPr>
          <p:nvPr>
            <p:ph idx="1"/>
          </p:nvPr>
        </p:nvSpPr>
        <p:spPr>
          <a:xfrm>
            <a:off x="5441964" y="2476853"/>
            <a:ext cx="8534400" cy="3615267"/>
          </a:xfrm>
        </p:spPr>
        <p:txBody>
          <a:bodyPr>
            <a:normAutofit lnSpcReduction="10000"/>
          </a:bodyPr>
          <a:lstStyle/>
          <a:p>
            <a:r>
              <a:rPr lang="en-US" dirty="0">
                <a:solidFill>
                  <a:srgbClr val="FFFFFF"/>
                </a:solidFill>
                <a:latin typeface="Century Gothic"/>
              </a:rPr>
              <a:t>Polychlorinated biphenyl</a:t>
            </a:r>
          </a:p>
          <a:p>
            <a:r>
              <a:rPr lang="en-US" dirty="0">
                <a:solidFill>
                  <a:srgbClr val="FFFFFF"/>
                </a:solidFill>
                <a:latin typeface="Century Gothic"/>
              </a:rPr>
              <a:t>Used for insulating capabilities/chemical stability</a:t>
            </a:r>
          </a:p>
          <a:p>
            <a:r>
              <a:rPr lang="en-US" dirty="0">
                <a:solidFill>
                  <a:srgbClr val="FFFFFF"/>
                </a:solidFill>
                <a:latin typeface="Century Gothic"/>
              </a:rPr>
              <a:t>Unintended impacts, banned in 1979</a:t>
            </a:r>
          </a:p>
          <a:p>
            <a:r>
              <a:rPr lang="en-US" dirty="0">
                <a:solidFill>
                  <a:srgbClr val="FFFFFF"/>
                </a:solidFill>
                <a:latin typeface="Century Gothic"/>
              </a:rPr>
              <a:t>Long lasting and </a:t>
            </a:r>
            <a:r>
              <a:rPr lang="en-US" dirty="0" err="1">
                <a:solidFill>
                  <a:srgbClr val="FFFFFF"/>
                </a:solidFill>
                <a:latin typeface="Century Gothic"/>
              </a:rPr>
              <a:t>bioaccumulate</a:t>
            </a:r>
            <a:endParaRPr lang="en-US" dirty="0">
              <a:solidFill>
                <a:srgbClr val="FFFFFF"/>
              </a:solidFill>
              <a:latin typeface="Century Gothic"/>
            </a:endParaRPr>
          </a:p>
          <a:p>
            <a:r>
              <a:rPr lang="en-US" dirty="0">
                <a:solidFill>
                  <a:srgbClr val="FFFFFF"/>
                </a:solidFill>
                <a:latin typeface="Century Gothic"/>
              </a:rPr>
              <a:t>Found in </a:t>
            </a:r>
          </a:p>
          <a:p>
            <a:pPr lvl="1"/>
            <a:r>
              <a:rPr lang="en-US" dirty="0">
                <a:solidFill>
                  <a:srgbClr val="FFFFFF"/>
                </a:solidFill>
                <a:latin typeface="Century Gothic"/>
              </a:rPr>
              <a:t>Capacitors</a:t>
            </a:r>
          </a:p>
          <a:p>
            <a:pPr lvl="1"/>
            <a:r>
              <a:rPr lang="en-US" dirty="0">
                <a:solidFill>
                  <a:srgbClr val="FFFFFF"/>
                </a:solidFill>
                <a:latin typeface="Century Gothic"/>
              </a:rPr>
              <a:t>Transformers</a:t>
            </a:r>
          </a:p>
          <a:p>
            <a:pPr lvl="1"/>
            <a:r>
              <a:rPr lang="en-US" dirty="0">
                <a:solidFill>
                  <a:srgbClr val="FFFFFF"/>
                </a:solidFill>
                <a:latin typeface="Century Gothic"/>
              </a:rPr>
              <a:t>electrical equipment</a:t>
            </a:r>
          </a:p>
          <a:p>
            <a:pPr lvl="1"/>
            <a:r>
              <a:rPr lang="en-US" dirty="0">
                <a:solidFill>
                  <a:srgbClr val="FFFFFF"/>
                </a:solidFill>
                <a:latin typeface="Century Gothic"/>
              </a:rPr>
              <a:t> sealants</a:t>
            </a:r>
            <a:endParaRPr lang="en-US" dirty="0">
              <a:solidFill>
                <a:srgbClr val="000000"/>
              </a:solidFill>
              <a:latin typeface="Times New Roman" charset="0"/>
            </a:endParaRPr>
          </a:p>
          <a:p>
            <a:endParaRPr lang="en-US" dirty="0">
              <a:solidFill>
                <a:srgbClr val="000000"/>
              </a:solidFill>
              <a:latin typeface="Times New Roman" charset="0"/>
            </a:endParaRPr>
          </a:p>
          <a:p>
            <a:endParaRPr lang="en-US" dirty="0">
              <a:solidFill>
                <a:srgbClr val="000000"/>
              </a:solidFill>
              <a:latin typeface="Times New Roman" charset="0"/>
            </a:endParaRPr>
          </a:p>
        </p:txBody>
      </p:sp>
    </p:spTree>
    <p:extLst>
      <p:ext uri="{BB962C8B-B14F-4D97-AF65-F5344CB8AC3E}">
        <p14:creationId xmlns:p14="http://schemas.microsoft.com/office/powerpoint/2010/main" val="2745594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725060"/>
            <a:ext cx="8534400" cy="1507067"/>
          </a:xfrm>
        </p:spPr>
        <p:txBody>
          <a:bodyPr/>
          <a:lstStyle/>
          <a:p>
            <a:r>
              <a:rPr lang="en-US" dirty="0"/>
              <a:t>Current Status</a:t>
            </a:r>
          </a:p>
        </p:txBody>
      </p:sp>
      <p:sp>
        <p:nvSpPr>
          <p:cNvPr id="3" name="Content Placeholder 2"/>
          <p:cNvSpPr>
            <a:spLocks noGrp="1"/>
          </p:cNvSpPr>
          <p:nvPr>
            <p:ph idx="1"/>
          </p:nvPr>
        </p:nvSpPr>
        <p:spPr>
          <a:xfrm>
            <a:off x="7110891" y="1730035"/>
            <a:ext cx="5172075" cy="1915547"/>
          </a:xfrm>
        </p:spPr>
        <p:txBody>
          <a:bodyPr/>
          <a:lstStyle/>
          <a:p>
            <a:r>
              <a:rPr lang="en-US" dirty="0">
                <a:solidFill>
                  <a:srgbClr val="FFFFFF"/>
                </a:solidFill>
                <a:latin typeface="Century Gothic"/>
              </a:rPr>
              <a:t>Segments of the Spokane River violate the water quality standards for the presence of PCBs</a:t>
            </a:r>
          </a:p>
        </p:txBody>
      </p:sp>
      <p:pic>
        <p:nvPicPr>
          <p:cNvPr id="4" name="Picture 3" descr="Screen Shot 2016-03-27 at 8.53.27 PM.png"/>
          <p:cNvPicPr>
            <a:picLocks noChangeAspect="1"/>
          </p:cNvPicPr>
          <p:nvPr/>
        </p:nvPicPr>
        <p:blipFill>
          <a:blip r:embed="rId3"/>
          <a:stretch>
            <a:fillRect/>
          </a:stretch>
        </p:blipFill>
        <p:spPr>
          <a:xfrm>
            <a:off x="684212" y="2234683"/>
            <a:ext cx="6431147" cy="3772290"/>
          </a:xfrm>
          <a:prstGeom prst="rect">
            <a:avLst/>
          </a:prstGeom>
        </p:spPr>
      </p:pic>
    </p:spTree>
    <p:extLst>
      <p:ext uri="{BB962C8B-B14F-4D97-AF65-F5344CB8AC3E}">
        <p14:creationId xmlns:p14="http://schemas.microsoft.com/office/powerpoint/2010/main" val="162806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749219"/>
            <a:ext cx="8534400" cy="1507067"/>
          </a:xfrm>
        </p:spPr>
        <p:txBody>
          <a:bodyPr/>
          <a:lstStyle/>
          <a:p>
            <a:r>
              <a:rPr lang="en-US" sz="6600" dirty="0"/>
              <a:t>Groups</a:t>
            </a:r>
          </a:p>
        </p:txBody>
      </p:sp>
      <p:sp>
        <p:nvSpPr>
          <p:cNvPr id="3" name="Content Placeholder 2"/>
          <p:cNvSpPr>
            <a:spLocks noGrp="1"/>
          </p:cNvSpPr>
          <p:nvPr>
            <p:ph idx="1"/>
          </p:nvPr>
        </p:nvSpPr>
        <p:spPr>
          <a:xfrm>
            <a:off x="684212" y="2411083"/>
            <a:ext cx="8534400" cy="3615267"/>
          </a:xfrm>
        </p:spPr>
        <p:txBody>
          <a:bodyPr>
            <a:normAutofit fontScale="92500" lnSpcReduction="20000"/>
          </a:bodyPr>
          <a:lstStyle/>
          <a:p>
            <a:r>
              <a:rPr lang="en-US" sz="4400" dirty="0">
                <a:solidFill>
                  <a:srgbClr val="FFFFFF"/>
                </a:solidFill>
              </a:rPr>
              <a:t>Biology</a:t>
            </a:r>
          </a:p>
          <a:p>
            <a:r>
              <a:rPr lang="en-US" sz="4400" dirty="0">
                <a:solidFill>
                  <a:srgbClr val="FFFFFF"/>
                </a:solidFill>
              </a:rPr>
              <a:t>Ecology</a:t>
            </a:r>
          </a:p>
          <a:p>
            <a:r>
              <a:rPr lang="en-US" sz="4400" dirty="0">
                <a:solidFill>
                  <a:srgbClr val="FFFFFF"/>
                </a:solidFill>
              </a:rPr>
              <a:t>GIS Mapping</a:t>
            </a:r>
          </a:p>
          <a:p>
            <a:r>
              <a:rPr lang="en-US" sz="4400" dirty="0">
                <a:solidFill>
                  <a:srgbClr val="FFFFFF"/>
                </a:solidFill>
              </a:rPr>
              <a:t>Lake Arthur</a:t>
            </a:r>
          </a:p>
          <a:p>
            <a:r>
              <a:rPr lang="en-US" sz="4400" dirty="0">
                <a:solidFill>
                  <a:srgbClr val="FFFFFF"/>
                </a:solidFill>
              </a:rPr>
              <a:t>Outreach</a:t>
            </a:r>
          </a:p>
        </p:txBody>
      </p:sp>
      <p:pic>
        <p:nvPicPr>
          <p:cNvPr id="4" name="Picture 3" descr="vfiles34844.jpg"/>
          <p:cNvPicPr>
            <a:picLocks noChangeAspect="1"/>
          </p:cNvPicPr>
          <p:nvPr/>
        </p:nvPicPr>
        <p:blipFill>
          <a:blip r:embed="rId3"/>
          <a:stretch>
            <a:fillRect/>
          </a:stretch>
        </p:blipFill>
        <p:spPr>
          <a:xfrm>
            <a:off x="5109172" y="2149871"/>
            <a:ext cx="5821378" cy="3960407"/>
          </a:xfrm>
          <a:prstGeom prst="rect">
            <a:avLst/>
          </a:prstGeom>
        </p:spPr>
      </p:pic>
    </p:spTree>
    <p:extLst>
      <p:ext uri="{BB962C8B-B14F-4D97-AF65-F5344CB8AC3E}">
        <p14:creationId xmlns:p14="http://schemas.microsoft.com/office/powerpoint/2010/main" val="3891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85800"/>
            <a:ext cx="8534400" cy="1507067"/>
          </a:xfrm>
        </p:spPr>
        <p:txBody>
          <a:bodyPr/>
          <a:lstStyle/>
          <a:p>
            <a:r>
              <a:rPr lang="en-US" dirty="0"/>
              <a:t>PCB Sources</a:t>
            </a:r>
          </a:p>
        </p:txBody>
      </p:sp>
      <p:sp>
        <p:nvSpPr>
          <p:cNvPr id="3" name="Content Placeholder 2"/>
          <p:cNvSpPr>
            <a:spLocks noGrp="1"/>
          </p:cNvSpPr>
          <p:nvPr>
            <p:ph idx="1"/>
          </p:nvPr>
        </p:nvSpPr>
        <p:spPr>
          <a:xfrm>
            <a:off x="7038975" y="1260895"/>
            <a:ext cx="4994275" cy="4652300"/>
          </a:xfrm>
        </p:spPr>
        <p:txBody>
          <a:bodyPr>
            <a:normAutofit/>
          </a:bodyPr>
          <a:lstStyle/>
          <a:p>
            <a:r>
              <a:rPr lang="en-US" dirty="0">
                <a:solidFill>
                  <a:srgbClr val="FFFFFF"/>
                </a:solidFill>
                <a:latin typeface="Century Gothic"/>
              </a:rPr>
              <a:t>Half of PCB source load is unknown </a:t>
            </a:r>
          </a:p>
          <a:p>
            <a:r>
              <a:rPr lang="en-US" dirty="0">
                <a:solidFill>
                  <a:srgbClr val="FFFFFF"/>
                </a:solidFill>
                <a:latin typeface="Century Gothic"/>
              </a:rPr>
              <a:t> PCB loads are coming from storm water drainage into the river, groundwater sources, atmospheric sources, and upstream of the Idaho/Washington border </a:t>
            </a:r>
          </a:p>
          <a:p>
            <a:r>
              <a:rPr lang="en-US" dirty="0">
                <a:solidFill>
                  <a:srgbClr val="FFFFFF"/>
                </a:solidFill>
                <a:latin typeface="Century Gothic"/>
              </a:rPr>
              <a:t>Also PCB load amounts coming from Washington Treatment plants </a:t>
            </a:r>
          </a:p>
        </p:txBody>
      </p:sp>
      <p:pic>
        <p:nvPicPr>
          <p:cNvPr id="4" name="Picture 3" descr="Screen Shot 2016-03-27 at 8.55.04 PM.png"/>
          <p:cNvPicPr>
            <a:picLocks noChangeAspect="1"/>
          </p:cNvPicPr>
          <p:nvPr/>
        </p:nvPicPr>
        <p:blipFill>
          <a:blip r:embed="rId3"/>
          <a:srcRect l="5378" t="77" r="6396" b="-77"/>
          <a:stretch>
            <a:fillRect/>
          </a:stretch>
        </p:blipFill>
        <p:spPr>
          <a:xfrm>
            <a:off x="684212" y="2195423"/>
            <a:ext cx="6226005" cy="3724099"/>
          </a:xfrm>
          <a:prstGeom prst="rect">
            <a:avLst/>
          </a:prstGeom>
        </p:spPr>
      </p:pic>
    </p:spTree>
    <p:extLst>
      <p:ext uri="{BB962C8B-B14F-4D97-AF65-F5344CB8AC3E}">
        <p14:creationId xmlns:p14="http://schemas.microsoft.com/office/powerpoint/2010/main" val="1441141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754684"/>
            <a:ext cx="8534400" cy="1507067"/>
          </a:xfrm>
        </p:spPr>
        <p:txBody>
          <a:bodyPr/>
          <a:lstStyle/>
          <a:p>
            <a:r>
              <a:rPr lang="en-US" dirty="0"/>
              <a:t>2014 Synoptic survey</a:t>
            </a:r>
          </a:p>
        </p:txBody>
      </p:sp>
      <p:sp>
        <p:nvSpPr>
          <p:cNvPr id="3" name="Content Placeholder 2"/>
          <p:cNvSpPr>
            <a:spLocks noGrp="1"/>
          </p:cNvSpPr>
          <p:nvPr>
            <p:ph idx="1"/>
          </p:nvPr>
        </p:nvSpPr>
        <p:spPr>
          <a:xfrm>
            <a:off x="5792332" y="2026782"/>
            <a:ext cx="6149653" cy="3616325"/>
          </a:xfrm>
        </p:spPr>
        <p:txBody>
          <a:bodyPr/>
          <a:lstStyle/>
          <a:p>
            <a:r>
              <a:rPr lang="en-US" dirty="0">
                <a:solidFill>
                  <a:srgbClr val="FFFFFF"/>
                </a:solidFill>
              </a:rPr>
              <a:t>August 2014</a:t>
            </a:r>
          </a:p>
          <a:p>
            <a:r>
              <a:rPr lang="en-US" dirty="0">
                <a:solidFill>
                  <a:srgbClr val="FFFFFF"/>
                </a:solidFill>
              </a:rPr>
              <a:t>Department of Ecology </a:t>
            </a:r>
          </a:p>
          <a:p>
            <a:r>
              <a:rPr lang="en-US" dirty="0">
                <a:solidFill>
                  <a:srgbClr val="FFFFFF"/>
                </a:solidFill>
              </a:rPr>
              <a:t>Measuring PCB's is challenging </a:t>
            </a:r>
          </a:p>
          <a:p>
            <a:pPr lvl="1"/>
            <a:r>
              <a:rPr lang="en-US" sz="2000" dirty="0">
                <a:solidFill>
                  <a:srgbClr val="FFFFFF"/>
                </a:solidFill>
              </a:rPr>
              <a:t>Variability (concentrations/flow)</a:t>
            </a:r>
          </a:p>
          <a:p>
            <a:pPr lvl="1"/>
            <a:r>
              <a:rPr lang="en-US" sz="2000" dirty="0">
                <a:solidFill>
                  <a:srgbClr val="FFFFFF"/>
                </a:solidFill>
              </a:rPr>
              <a:t>Uncertainty (blank samples)</a:t>
            </a:r>
          </a:p>
          <a:p>
            <a:pPr lvl="1"/>
            <a:r>
              <a:rPr lang="en-US" sz="2000" dirty="0">
                <a:solidFill>
                  <a:srgbClr val="FFFFFF"/>
                </a:solidFill>
              </a:rPr>
              <a:t>Tiny (</a:t>
            </a:r>
            <a:r>
              <a:rPr lang="en-US" sz="2000" dirty="0">
                <a:solidFill>
                  <a:srgbClr val="FFFFFF"/>
                </a:solidFill>
                <a:latin typeface="Century Gothic" charset="0"/>
              </a:rPr>
              <a:t>pictograms/liter)</a:t>
            </a:r>
          </a:p>
          <a:p>
            <a:endParaRPr lang="en-US" dirty="0"/>
          </a:p>
        </p:txBody>
      </p:sp>
      <p:pic>
        <p:nvPicPr>
          <p:cNvPr id="5" name="Picture 4" descr="Screen Shot 2016-03-27 at 8.56.22 PM.png"/>
          <p:cNvPicPr>
            <a:picLocks noChangeAspect="1"/>
          </p:cNvPicPr>
          <p:nvPr/>
        </p:nvPicPr>
        <p:blipFill>
          <a:blip r:embed="rId3"/>
          <a:stretch>
            <a:fillRect/>
          </a:stretch>
        </p:blipFill>
        <p:spPr>
          <a:xfrm>
            <a:off x="684213" y="2263775"/>
            <a:ext cx="5107829" cy="3592529"/>
          </a:xfrm>
          <a:prstGeom prst="rect">
            <a:avLst/>
          </a:prstGeom>
        </p:spPr>
      </p:pic>
    </p:spTree>
    <p:extLst>
      <p:ext uri="{BB962C8B-B14F-4D97-AF65-F5344CB8AC3E}">
        <p14:creationId xmlns:p14="http://schemas.microsoft.com/office/powerpoint/2010/main" val="3774073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85800"/>
            <a:ext cx="8534400" cy="1507067"/>
          </a:xfrm>
        </p:spPr>
        <p:txBody>
          <a:bodyPr/>
          <a:lstStyle/>
          <a:p>
            <a:r>
              <a:rPr lang="en-US" dirty="0">
                <a:latin typeface="Century Gothic" charset="0"/>
              </a:rPr>
              <a:t>2014 SYNOPTIC SURVEY </a:t>
            </a:r>
          </a:p>
        </p:txBody>
      </p:sp>
      <p:pic>
        <p:nvPicPr>
          <p:cNvPr id="4" name="Content Placeholder 3" descr="Screen Shot 2016-03-27 at 8.56.55 PM.png"/>
          <p:cNvPicPr>
            <a:picLocks noGrp="1" noChangeAspect="1"/>
          </p:cNvPicPr>
          <p:nvPr>
            <p:ph idx="1"/>
          </p:nvPr>
        </p:nvPicPr>
        <p:blipFill>
          <a:blip r:embed="rId3"/>
          <a:stretch>
            <a:fillRect/>
          </a:stretch>
        </p:blipFill>
        <p:spPr>
          <a:xfrm>
            <a:off x="684213" y="2195513"/>
            <a:ext cx="6129357" cy="3428670"/>
          </a:xfrm>
        </p:spPr>
      </p:pic>
      <p:sp>
        <p:nvSpPr>
          <p:cNvPr id="5" name="Content Placeholder 2"/>
          <p:cNvSpPr txBox="1">
            <a:spLocks/>
          </p:cNvSpPr>
          <p:nvPr/>
        </p:nvSpPr>
        <p:spPr>
          <a:xfrm>
            <a:off x="6808968" y="1825121"/>
            <a:ext cx="4994275" cy="213352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dirty="0">
                <a:solidFill>
                  <a:srgbClr val="FFFFFF"/>
                </a:solidFill>
                <a:latin typeface="Century Gothic"/>
              </a:rPr>
              <a:t>Washington State’s human health criteria for PCBs is 170 </a:t>
            </a:r>
            <a:r>
              <a:rPr lang="en-US" dirty="0" err="1">
                <a:solidFill>
                  <a:srgbClr val="FFFFFF"/>
                </a:solidFill>
                <a:latin typeface="Century Gothic"/>
              </a:rPr>
              <a:t>pg</a:t>
            </a:r>
            <a:r>
              <a:rPr lang="en-US" dirty="0">
                <a:solidFill>
                  <a:srgbClr val="FFFFFF"/>
                </a:solidFill>
                <a:latin typeface="Century Gothic"/>
              </a:rPr>
              <a:t>/l.</a:t>
            </a:r>
          </a:p>
          <a:p>
            <a:r>
              <a:rPr lang="en-US" dirty="0">
                <a:solidFill>
                  <a:srgbClr val="FFFFFF"/>
                </a:solidFill>
                <a:latin typeface="Century Gothic"/>
              </a:rPr>
              <a:t>Spokane Tribe human health PCB water quality criterion of 3.37 </a:t>
            </a:r>
            <a:r>
              <a:rPr lang="en-US" dirty="0" err="1">
                <a:solidFill>
                  <a:srgbClr val="FFFFFF"/>
                </a:solidFill>
                <a:latin typeface="Century Gothic"/>
              </a:rPr>
              <a:t>pg</a:t>
            </a:r>
            <a:r>
              <a:rPr lang="en-US" dirty="0">
                <a:solidFill>
                  <a:srgbClr val="FFFFFF"/>
                </a:solidFill>
                <a:latin typeface="Century Gothic"/>
              </a:rPr>
              <a:t>/l </a:t>
            </a:r>
          </a:p>
        </p:txBody>
      </p:sp>
      <p:sp>
        <p:nvSpPr>
          <p:cNvPr id="3" name="TextBox 2"/>
          <p:cNvSpPr txBox="1"/>
          <p:nvPr/>
        </p:nvSpPr>
        <p:spPr>
          <a:xfrm>
            <a:off x="684213" y="5632450"/>
            <a:ext cx="6090733" cy="923330"/>
          </a:xfrm>
          <a:prstGeom prst="rect">
            <a:avLst/>
          </a:prstGeom>
        </p:spPr>
        <p:txBody>
          <a:bodyPr rtlCol="0">
            <a:spAutoFit/>
          </a:bodyPr>
          <a:lstStyle/>
          <a:p>
            <a:r>
              <a:rPr lang="en-US" dirty="0">
                <a:solidFill>
                  <a:srgbClr val="FFFFFF"/>
                </a:solidFill>
                <a:latin typeface="Century Gothic" charset="0"/>
              </a:rPr>
              <a:t>Numbers in red were determined to be outliers or oddities (are shown but not included when analyzing data).</a:t>
            </a:r>
          </a:p>
        </p:txBody>
      </p:sp>
    </p:spTree>
    <p:extLst>
      <p:ext uri="{BB962C8B-B14F-4D97-AF65-F5344CB8AC3E}">
        <p14:creationId xmlns:p14="http://schemas.microsoft.com/office/powerpoint/2010/main" val="1876111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85800"/>
            <a:ext cx="8534400" cy="1507067"/>
          </a:xfrm>
        </p:spPr>
        <p:txBody>
          <a:bodyPr/>
          <a:lstStyle/>
          <a:p>
            <a:r>
              <a:rPr lang="en-US" dirty="0">
                <a:latin typeface="Century Gothic" charset="0"/>
              </a:rPr>
              <a:t>2014 SYNOPTIC SURVEY </a:t>
            </a:r>
          </a:p>
        </p:txBody>
      </p:sp>
      <p:sp>
        <p:nvSpPr>
          <p:cNvPr id="3" name="Content Placeholder 2"/>
          <p:cNvSpPr>
            <a:spLocks noGrp="1"/>
          </p:cNvSpPr>
          <p:nvPr>
            <p:ph idx="1"/>
          </p:nvPr>
        </p:nvSpPr>
        <p:spPr>
          <a:xfrm>
            <a:off x="7542212" y="1780774"/>
            <a:ext cx="4860925" cy="2266837"/>
          </a:xfrm>
        </p:spPr>
        <p:txBody>
          <a:bodyPr/>
          <a:lstStyle/>
          <a:p>
            <a:r>
              <a:rPr lang="en-US" dirty="0">
                <a:solidFill>
                  <a:srgbClr val="FFFFFF"/>
                </a:solidFill>
                <a:latin typeface="Century Gothic"/>
              </a:rPr>
              <a:t>Department of Ecology’s 2014 Synoptic Study, the greatest unknown load is occurring from Barker Road to Trent Avenue</a:t>
            </a:r>
          </a:p>
        </p:txBody>
      </p:sp>
      <p:pic>
        <p:nvPicPr>
          <p:cNvPr id="4" name="Picture 3" descr="Screen Shot 2016-03-27 at 8.57.25 PM.png"/>
          <p:cNvPicPr>
            <a:picLocks noChangeAspect="1"/>
          </p:cNvPicPr>
          <p:nvPr/>
        </p:nvPicPr>
        <p:blipFill>
          <a:blip r:embed="rId3"/>
          <a:srcRect l="5205" t="12100" r="5252" b="444"/>
          <a:stretch>
            <a:fillRect/>
          </a:stretch>
        </p:blipFill>
        <p:spPr>
          <a:xfrm>
            <a:off x="684212" y="2260121"/>
            <a:ext cx="6856429" cy="3502843"/>
          </a:xfrm>
          <a:prstGeom prst="rect">
            <a:avLst/>
          </a:prstGeom>
        </p:spPr>
      </p:pic>
    </p:spTree>
    <p:extLst>
      <p:ext uri="{BB962C8B-B14F-4D97-AF65-F5344CB8AC3E}">
        <p14:creationId xmlns:p14="http://schemas.microsoft.com/office/powerpoint/2010/main" val="4272953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12951"/>
            <a:ext cx="8534400" cy="1507067"/>
          </a:xfrm>
        </p:spPr>
        <p:txBody>
          <a:bodyPr/>
          <a:lstStyle/>
          <a:p>
            <a:r>
              <a:rPr lang="en-US" dirty="0"/>
              <a:t>Our Plan</a:t>
            </a:r>
          </a:p>
        </p:txBody>
      </p:sp>
      <p:sp>
        <p:nvSpPr>
          <p:cNvPr id="3" name="Content Placeholder 2"/>
          <p:cNvSpPr>
            <a:spLocks noGrp="1"/>
          </p:cNvSpPr>
          <p:nvPr>
            <p:ph idx="1"/>
          </p:nvPr>
        </p:nvSpPr>
        <p:spPr>
          <a:xfrm>
            <a:off x="684212" y="2122574"/>
            <a:ext cx="8534400" cy="3615267"/>
          </a:xfrm>
        </p:spPr>
        <p:txBody>
          <a:bodyPr/>
          <a:lstStyle/>
          <a:p>
            <a:r>
              <a:rPr lang="en-US" dirty="0">
                <a:solidFill>
                  <a:srgbClr val="FFFFFF"/>
                </a:solidFill>
                <a:latin typeface="Century Gothic"/>
              </a:rPr>
              <a:t>Promote the ecological importance of the Spokane River </a:t>
            </a:r>
          </a:p>
          <a:p>
            <a:r>
              <a:rPr lang="en-US" dirty="0">
                <a:solidFill>
                  <a:srgbClr val="FFFFFF"/>
                </a:solidFill>
                <a:latin typeface="Century Gothic" charset="0"/>
              </a:rPr>
              <a:t>Teaming up with Spokane River Regional Toxics Task Force</a:t>
            </a:r>
          </a:p>
          <a:p>
            <a:r>
              <a:rPr lang="en-US" dirty="0">
                <a:solidFill>
                  <a:srgbClr val="FFFFFF"/>
                </a:solidFill>
                <a:latin typeface="Century Gothic"/>
              </a:rPr>
              <a:t>Target particular areas to hopefully remove PCBs and or stop the discharge and point sources</a:t>
            </a:r>
          </a:p>
          <a:p>
            <a:pPr marL="0" indent="0">
              <a:buNone/>
            </a:pPr>
            <a:r>
              <a:rPr lang="en-US" dirty="0">
                <a:solidFill>
                  <a:srgbClr val="000000"/>
                </a:solidFill>
                <a:latin typeface="Times New Roman" charset="0"/>
              </a:rPr>
              <a:t> </a:t>
            </a:r>
          </a:p>
        </p:txBody>
      </p:sp>
    </p:spTree>
    <p:extLst>
      <p:ext uri="{BB962C8B-B14F-4D97-AF65-F5344CB8AC3E}">
        <p14:creationId xmlns:p14="http://schemas.microsoft.com/office/powerpoint/2010/main" val="198404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dirty="0"/>
              <a:t>GIS Mapping</a:t>
            </a:r>
          </a:p>
        </p:txBody>
      </p:sp>
      <p:sp>
        <p:nvSpPr>
          <p:cNvPr id="3" name="Subtitle 2"/>
          <p:cNvSpPr>
            <a:spLocks noGrp="1"/>
          </p:cNvSpPr>
          <p:nvPr>
            <p:ph type="subTitle" idx="1"/>
          </p:nvPr>
        </p:nvSpPr>
        <p:spPr/>
        <p:txBody>
          <a:bodyPr/>
          <a:lstStyle/>
          <a:p>
            <a:r>
              <a:rPr lang="en-US" sz="3200" dirty="0">
                <a:solidFill>
                  <a:srgbClr val="FFFFFF"/>
                </a:solidFill>
              </a:rPr>
              <a:t>Aiding the effort</a:t>
            </a:r>
          </a:p>
        </p:txBody>
      </p:sp>
    </p:spTree>
    <p:extLst>
      <p:ext uri="{BB962C8B-B14F-4D97-AF65-F5344CB8AC3E}">
        <p14:creationId xmlns:p14="http://schemas.microsoft.com/office/powerpoint/2010/main" val="3560059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jpg"/>
          <p:cNvPicPr>
            <a:picLocks noChangeAspect="1"/>
          </p:cNvPicPr>
          <p:nvPr/>
        </p:nvPicPr>
        <p:blipFill>
          <a:blip r:embed="rId3"/>
          <a:stretch>
            <a:fillRect/>
          </a:stretch>
        </p:blipFill>
        <p:spPr>
          <a:xfrm>
            <a:off x="1443850" y="127780"/>
            <a:ext cx="8341750" cy="6507190"/>
          </a:xfrm>
          <a:prstGeom prst="rect">
            <a:avLst/>
          </a:prstGeom>
        </p:spPr>
      </p:pic>
    </p:spTree>
    <p:extLst>
      <p:ext uri="{BB962C8B-B14F-4D97-AF65-F5344CB8AC3E}">
        <p14:creationId xmlns:p14="http://schemas.microsoft.com/office/powerpoint/2010/main" val="4056607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521" y="243486"/>
            <a:ext cx="8534400" cy="1507067"/>
          </a:xfrm>
        </p:spPr>
        <p:txBody>
          <a:bodyPr/>
          <a:lstStyle/>
          <a:p>
            <a:r>
              <a:rPr lang="en-US" dirty="0"/>
              <a:t>GIS Research</a:t>
            </a:r>
          </a:p>
        </p:txBody>
      </p:sp>
      <p:sp>
        <p:nvSpPr>
          <p:cNvPr id="3" name="Content Placeholder 2"/>
          <p:cNvSpPr>
            <a:spLocks noGrp="1"/>
          </p:cNvSpPr>
          <p:nvPr>
            <p:ph idx="1"/>
          </p:nvPr>
        </p:nvSpPr>
        <p:spPr>
          <a:xfrm>
            <a:off x="704850" y="1682750"/>
            <a:ext cx="10915809" cy="4776332"/>
          </a:xfrm>
        </p:spPr>
        <p:txBody>
          <a:bodyPr>
            <a:normAutofit fontScale="92500" lnSpcReduction="10000"/>
          </a:bodyPr>
          <a:lstStyle/>
          <a:p>
            <a:r>
              <a:rPr lang="en-US" sz="2400" dirty="0">
                <a:solidFill>
                  <a:srgbClr val="FFFFFF"/>
                </a:solidFill>
              </a:rPr>
              <a:t>Spokane County &amp; City of Spokane GIS Databases</a:t>
            </a:r>
          </a:p>
          <a:p>
            <a:pPr lvl="1"/>
            <a:r>
              <a:rPr lang="en-US" sz="2400" dirty="0">
                <a:solidFill>
                  <a:srgbClr val="FFFFFF"/>
                </a:solidFill>
              </a:rPr>
              <a:t>Data regarding:</a:t>
            </a:r>
          </a:p>
          <a:p>
            <a:pPr lvl="2"/>
            <a:r>
              <a:rPr lang="en-US" sz="2400" dirty="0">
                <a:solidFill>
                  <a:srgbClr val="FFFFFF"/>
                </a:solidFill>
              </a:rPr>
              <a:t> Property boundaries and ownership status, as well as neighborhood boundaries</a:t>
            </a:r>
          </a:p>
          <a:p>
            <a:pPr lvl="2"/>
            <a:r>
              <a:rPr lang="en-US" sz="2400" dirty="0">
                <a:solidFill>
                  <a:srgbClr val="FFFFFF"/>
                </a:solidFill>
              </a:rPr>
              <a:t>Access points</a:t>
            </a:r>
          </a:p>
          <a:p>
            <a:pPr lvl="2"/>
            <a:r>
              <a:rPr lang="en-US" sz="2400" dirty="0">
                <a:solidFill>
                  <a:srgbClr val="FFFFFF"/>
                </a:solidFill>
              </a:rPr>
              <a:t>Urban Growth Plans</a:t>
            </a:r>
          </a:p>
          <a:p>
            <a:pPr lvl="2"/>
            <a:r>
              <a:rPr lang="en-US" sz="2400" dirty="0">
                <a:solidFill>
                  <a:srgbClr val="FFFFFF"/>
                </a:solidFill>
              </a:rPr>
              <a:t>Local wetlands</a:t>
            </a:r>
          </a:p>
          <a:p>
            <a:pPr lvl="1"/>
            <a:endParaRPr lang="en-US" sz="2000" dirty="0"/>
          </a:p>
          <a:p>
            <a:r>
              <a:rPr lang="en-US" sz="2400" dirty="0">
                <a:solidFill>
                  <a:srgbClr val="FFFFFF"/>
                </a:solidFill>
              </a:rPr>
              <a:t>Natural Resources Conservation Service (NRCS)</a:t>
            </a:r>
          </a:p>
          <a:p>
            <a:pPr lvl="1"/>
            <a:r>
              <a:rPr lang="en-US" sz="2400" dirty="0">
                <a:solidFill>
                  <a:srgbClr val="FFFFFF"/>
                </a:solidFill>
              </a:rPr>
              <a:t>Data regarding: </a:t>
            </a:r>
          </a:p>
          <a:p>
            <a:pPr lvl="2"/>
            <a:r>
              <a:rPr lang="en-US" sz="2400" dirty="0">
                <a:solidFill>
                  <a:srgbClr val="FFFFFF"/>
                </a:solidFill>
              </a:rPr>
              <a:t>Soil and water quality</a:t>
            </a:r>
          </a:p>
        </p:txBody>
      </p:sp>
    </p:spTree>
    <p:extLst>
      <p:ext uri="{BB962C8B-B14F-4D97-AF65-F5344CB8AC3E}">
        <p14:creationId xmlns:p14="http://schemas.microsoft.com/office/powerpoint/2010/main" val="4279039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105" y="111238"/>
            <a:ext cx="8534400" cy="1507067"/>
          </a:xfrm>
        </p:spPr>
        <p:txBody>
          <a:bodyPr/>
          <a:lstStyle/>
          <a:p>
            <a:r>
              <a:rPr lang="en-US" dirty="0"/>
              <a:t>GIS findings - Wetlands</a:t>
            </a:r>
          </a:p>
        </p:txBody>
      </p:sp>
      <p:pic>
        <p:nvPicPr>
          <p:cNvPr id="4" name="Content Placeholder 3" descr="riparianAreas.png"/>
          <p:cNvPicPr>
            <a:picLocks noGrp="1" noChangeAspect="1"/>
          </p:cNvPicPr>
          <p:nvPr>
            <p:ph idx="1"/>
          </p:nvPr>
        </p:nvPicPr>
        <p:blipFill>
          <a:blip r:embed="rId3"/>
          <a:stretch>
            <a:fillRect/>
          </a:stretch>
        </p:blipFill>
        <p:spPr>
          <a:xfrm>
            <a:off x="2636547" y="1687334"/>
            <a:ext cx="6706181" cy="4115157"/>
          </a:xfrm>
        </p:spPr>
      </p:pic>
      <p:sp>
        <p:nvSpPr>
          <p:cNvPr id="5" name="TextBox 4"/>
          <p:cNvSpPr txBox="1"/>
          <p:nvPr/>
        </p:nvSpPr>
        <p:spPr>
          <a:xfrm>
            <a:off x="7543199" y="6397433"/>
            <a:ext cx="4708732" cy="369332"/>
          </a:xfrm>
          <a:prstGeom prst="rect">
            <a:avLst/>
          </a:prstGeom>
        </p:spPr>
        <p:txBody>
          <a:bodyPr rtlCol="0">
            <a:spAutoFit/>
          </a:bodyPr>
          <a:lstStyle/>
          <a:p>
            <a:pPr algn="ctr"/>
            <a:r>
              <a:rPr lang="en-US" dirty="0"/>
              <a:t>Source: County Building and Planning</a:t>
            </a:r>
          </a:p>
        </p:txBody>
      </p:sp>
    </p:spTree>
    <p:extLst>
      <p:ext uri="{BB962C8B-B14F-4D97-AF65-F5344CB8AC3E}">
        <p14:creationId xmlns:p14="http://schemas.microsoft.com/office/powerpoint/2010/main" val="1674947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3" y="396875"/>
            <a:ext cx="9348556" cy="1506538"/>
          </a:xfrm>
        </p:spPr>
        <p:txBody>
          <a:bodyPr/>
          <a:lstStyle/>
          <a:p>
            <a:r>
              <a:rPr lang="en-US" dirty="0" err="1"/>
              <a:t>Gis</a:t>
            </a:r>
            <a:r>
              <a:rPr lang="en-US" dirty="0"/>
              <a:t> findings – Urban Growth Areas</a:t>
            </a:r>
          </a:p>
        </p:txBody>
      </p:sp>
      <p:sp>
        <p:nvSpPr>
          <p:cNvPr id="3" name="Content Placeholder 2"/>
          <p:cNvSpPr>
            <a:spLocks noGrp="1"/>
          </p:cNvSpPr>
          <p:nvPr>
            <p:ph idx="1"/>
          </p:nvPr>
        </p:nvSpPr>
        <p:spPr>
          <a:xfrm>
            <a:off x="379413" y="1988746"/>
            <a:ext cx="11567134" cy="4612079"/>
          </a:xfrm>
        </p:spPr>
        <p:txBody>
          <a:bodyPr/>
          <a:lstStyle/>
          <a:p>
            <a:pPr lvl="1"/>
            <a:endParaRPr lang="en-US" sz="2000" dirty="0">
              <a:solidFill>
                <a:srgbClr val="FFFFFF"/>
              </a:solidFill>
            </a:endParaRPr>
          </a:p>
          <a:p>
            <a:endParaRPr lang="en-US" dirty="0"/>
          </a:p>
        </p:txBody>
      </p:sp>
      <p:pic>
        <p:nvPicPr>
          <p:cNvPr id="4" name="Picture 3" descr="urbanGrowthAreas.png"/>
          <p:cNvPicPr>
            <a:picLocks noChangeAspect="1"/>
          </p:cNvPicPr>
          <p:nvPr/>
        </p:nvPicPr>
        <p:blipFill>
          <a:blip r:embed="rId3"/>
          <a:stretch>
            <a:fillRect/>
          </a:stretch>
        </p:blipFill>
        <p:spPr>
          <a:xfrm>
            <a:off x="1648668" y="1620693"/>
            <a:ext cx="8706899" cy="4424097"/>
          </a:xfrm>
          <a:prstGeom prst="rect">
            <a:avLst/>
          </a:prstGeom>
        </p:spPr>
      </p:pic>
      <p:sp>
        <p:nvSpPr>
          <p:cNvPr id="5" name="TextBox 4"/>
          <p:cNvSpPr txBox="1"/>
          <p:nvPr/>
        </p:nvSpPr>
        <p:spPr>
          <a:xfrm>
            <a:off x="4927600" y="6321478"/>
            <a:ext cx="7139947" cy="369332"/>
          </a:xfrm>
          <a:prstGeom prst="rect">
            <a:avLst/>
          </a:prstGeom>
        </p:spPr>
        <p:txBody>
          <a:bodyPr rtlCol="0">
            <a:spAutoFit/>
          </a:bodyPr>
          <a:lstStyle/>
          <a:p>
            <a:pPr algn="ctr"/>
            <a:r>
              <a:rPr lang="en-US" dirty="0"/>
              <a:t>Source: Spokane County Department of Building and Planning</a:t>
            </a:r>
          </a:p>
        </p:txBody>
      </p:sp>
    </p:spTree>
    <p:extLst>
      <p:ext uri="{BB962C8B-B14F-4D97-AF65-F5344CB8AC3E}">
        <p14:creationId xmlns:p14="http://schemas.microsoft.com/office/powerpoint/2010/main" val="4102232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594" y="547099"/>
            <a:ext cx="8534400" cy="1507067"/>
          </a:xfrm>
        </p:spPr>
        <p:txBody>
          <a:bodyPr/>
          <a:lstStyle/>
          <a:p>
            <a:r>
              <a:rPr lang="en-US" dirty="0"/>
              <a:t>University District Ecological Alliance Mission Statement</a:t>
            </a:r>
          </a:p>
        </p:txBody>
      </p:sp>
      <p:sp>
        <p:nvSpPr>
          <p:cNvPr id="3" name="Content Placeholder 2"/>
          <p:cNvSpPr>
            <a:spLocks noGrp="1"/>
          </p:cNvSpPr>
          <p:nvPr>
            <p:ph idx="1"/>
          </p:nvPr>
        </p:nvSpPr>
        <p:spPr>
          <a:xfrm>
            <a:off x="933594" y="2056722"/>
            <a:ext cx="8534400" cy="3615267"/>
          </a:xfrm>
        </p:spPr>
        <p:txBody>
          <a:bodyPr>
            <a:normAutofit/>
          </a:bodyPr>
          <a:lstStyle/>
          <a:p>
            <a:pPr marL="0" indent="0">
              <a:buNone/>
            </a:pPr>
            <a:r>
              <a:rPr lang="en-US" sz="3200" dirty="0">
                <a:solidFill>
                  <a:srgbClr val="FFFFFF"/>
                </a:solidFill>
                <a:latin typeface="Century Gothic"/>
              </a:rPr>
              <a:t>Working collaboratively to ensure the ecological integrity, biodiversity, and resilience of a healthy Spokane River ecosystem. </a:t>
            </a:r>
          </a:p>
          <a:p>
            <a:pPr marL="0" indent="0" algn="just">
              <a:buNone/>
            </a:pPr>
            <a:r>
              <a:rPr lang="en-US" sz="2800" dirty="0">
                <a:solidFill>
                  <a:srgbClr val="FFFFFF"/>
                </a:solidFill>
                <a:latin typeface="PT Sans" charset="0"/>
              </a:rPr>
              <a:t/>
            </a:r>
            <a:br>
              <a:rPr lang="en-US" sz="2800" dirty="0">
                <a:solidFill>
                  <a:srgbClr val="FFFFFF"/>
                </a:solidFill>
                <a:latin typeface="PT Sans" charset="0"/>
              </a:rPr>
            </a:br>
            <a:endParaRPr lang="en-US" sz="2800" dirty="0">
              <a:solidFill>
                <a:srgbClr val="FFFFFF"/>
              </a:solidFill>
              <a:latin typeface="PT Sans" charset="0"/>
            </a:endParaRPr>
          </a:p>
          <a:p>
            <a:pPr marL="0" indent="0">
              <a:buNone/>
            </a:pPr>
            <a:r>
              <a:rPr lang="en-US" dirty="0">
                <a:solidFill>
                  <a:srgbClr val="000000"/>
                </a:solidFill>
                <a:latin typeface="Times New Roman" charset="0"/>
              </a:rPr>
              <a:t> </a:t>
            </a:r>
          </a:p>
        </p:txBody>
      </p:sp>
    </p:spTree>
    <p:extLst>
      <p:ext uri="{BB962C8B-B14F-4D97-AF65-F5344CB8AC3E}">
        <p14:creationId xmlns:p14="http://schemas.microsoft.com/office/powerpoint/2010/main" val="801734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29" y="213009"/>
            <a:ext cx="8534400" cy="1507067"/>
          </a:xfrm>
        </p:spPr>
        <p:txBody>
          <a:bodyPr/>
          <a:lstStyle/>
          <a:p>
            <a:r>
              <a:rPr lang="en-US" dirty="0"/>
              <a:t>GIS FINDINGS – Riparian Areas</a:t>
            </a:r>
          </a:p>
        </p:txBody>
      </p:sp>
      <p:sp>
        <p:nvSpPr>
          <p:cNvPr id="3" name="Content Placeholder 2"/>
          <p:cNvSpPr>
            <a:spLocks noGrp="1"/>
          </p:cNvSpPr>
          <p:nvPr>
            <p:ph idx="1"/>
          </p:nvPr>
        </p:nvSpPr>
        <p:spPr>
          <a:xfrm>
            <a:off x="501650" y="1866906"/>
            <a:ext cx="11302533" cy="4754557"/>
          </a:xfrm>
        </p:spPr>
        <p:txBody>
          <a:bodyPr/>
          <a:lstStyle/>
          <a:p>
            <a:r>
              <a:rPr lang="en-US" sz="2400" dirty="0">
                <a:solidFill>
                  <a:srgbClr val="FFFFFF"/>
                </a:solidFill>
                <a:latin typeface="Century Gothic" charset="0"/>
              </a:rPr>
              <a:t>Riparian boundaries</a:t>
            </a:r>
          </a:p>
          <a:p>
            <a:pPr lvl="1"/>
            <a:r>
              <a:rPr lang="en-US" sz="2400" dirty="0">
                <a:solidFill>
                  <a:srgbClr val="FFFFFF"/>
                </a:solidFill>
                <a:latin typeface="Century Gothic" charset="0"/>
              </a:rPr>
              <a:t>None to be found!</a:t>
            </a:r>
          </a:p>
          <a:p>
            <a:endParaRPr lang="en-US" dirty="0">
              <a:latin typeface="Century Gothic" charset="0"/>
            </a:endParaRPr>
          </a:p>
          <a:p>
            <a:r>
              <a:rPr lang="en-US" sz="2400" dirty="0">
                <a:solidFill>
                  <a:srgbClr val="FFFFFF"/>
                </a:solidFill>
                <a:latin typeface="Century Gothic" charset="0"/>
              </a:rPr>
              <a:t>Outlook</a:t>
            </a:r>
          </a:p>
          <a:p>
            <a:pPr lvl="1"/>
            <a:r>
              <a:rPr lang="en-US" sz="2400" dirty="0">
                <a:solidFill>
                  <a:srgbClr val="FFFFFF"/>
                </a:solidFill>
                <a:latin typeface="Century Gothic" charset="0"/>
              </a:rPr>
              <a:t>The UDEA wishes to outline current riparian zones using GIS. This will give us a starting point in the river restoration project. </a:t>
            </a:r>
          </a:p>
          <a:p>
            <a:pPr lvl="1"/>
            <a:endParaRPr lang="en-US" sz="2000" dirty="0">
              <a:latin typeface="Century Gothic" charset="0"/>
            </a:endParaRPr>
          </a:p>
          <a:p>
            <a:pPr lvl="1"/>
            <a:endParaRPr lang="en-US" sz="2000" dirty="0">
              <a:latin typeface="Century Gothic" charset="0"/>
            </a:endParaRPr>
          </a:p>
          <a:p>
            <a:pPr lvl="1"/>
            <a:endParaRPr lang="en-US" sz="2000" dirty="0">
              <a:latin typeface="Century Gothic" charset="0"/>
            </a:endParaRPr>
          </a:p>
          <a:p>
            <a:pPr lvl="1"/>
            <a:endParaRPr lang="en-US" sz="2000" dirty="0">
              <a:latin typeface="Century Gothic" charset="0"/>
            </a:endParaRPr>
          </a:p>
        </p:txBody>
      </p:sp>
    </p:spTree>
    <p:extLst>
      <p:ext uri="{BB962C8B-B14F-4D97-AF65-F5344CB8AC3E}">
        <p14:creationId xmlns:p14="http://schemas.microsoft.com/office/powerpoint/2010/main" val="1933041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763" y="86248"/>
            <a:ext cx="8534400" cy="1507067"/>
          </a:xfrm>
        </p:spPr>
        <p:txBody>
          <a:bodyPr/>
          <a:lstStyle/>
          <a:p>
            <a:r>
              <a:rPr lang="en-US" dirty="0"/>
              <a:t>GIS – Wildlife Corridors</a:t>
            </a:r>
          </a:p>
        </p:txBody>
      </p:sp>
      <p:pic>
        <p:nvPicPr>
          <p:cNvPr id="4" name="Content Placeholder 3" descr="ParksToPeakEdited.png"/>
          <p:cNvPicPr>
            <a:picLocks noGrp="1" noChangeAspect="1"/>
          </p:cNvPicPr>
          <p:nvPr>
            <p:ph idx="1"/>
          </p:nvPr>
        </p:nvPicPr>
        <p:blipFill>
          <a:blip r:embed="rId3"/>
          <a:stretch>
            <a:fillRect/>
          </a:stretch>
        </p:blipFill>
        <p:spPr>
          <a:xfrm>
            <a:off x="3653932" y="1167480"/>
            <a:ext cx="8386462" cy="5262617"/>
          </a:xfrm>
        </p:spPr>
      </p:pic>
      <p:sp>
        <p:nvSpPr>
          <p:cNvPr id="5" name="TextBox 4"/>
          <p:cNvSpPr txBox="1"/>
          <p:nvPr/>
        </p:nvSpPr>
        <p:spPr>
          <a:xfrm>
            <a:off x="571357" y="1810639"/>
            <a:ext cx="2743200" cy="830997"/>
          </a:xfrm>
          <a:prstGeom prst="rect">
            <a:avLst/>
          </a:prstGeom>
        </p:spPr>
        <p:txBody>
          <a:bodyPr rtlCol="0" anchor="t">
            <a:spAutoFit/>
          </a:bodyPr>
          <a:lstStyle/>
          <a:p>
            <a:pPr algn="ctr"/>
            <a:r>
              <a:rPr lang="en-US" sz="2400" dirty="0"/>
              <a:t>Lets connect the black circles...</a:t>
            </a:r>
          </a:p>
        </p:txBody>
      </p:sp>
      <p:sp>
        <p:nvSpPr>
          <p:cNvPr id="8" name="TextBox 7"/>
          <p:cNvSpPr txBox="1"/>
          <p:nvPr/>
        </p:nvSpPr>
        <p:spPr>
          <a:xfrm>
            <a:off x="160338" y="3360738"/>
            <a:ext cx="3330460" cy="1938992"/>
          </a:xfrm>
          <a:prstGeom prst="rect">
            <a:avLst/>
          </a:prstGeom>
        </p:spPr>
        <p:txBody>
          <a:bodyPr wrap="square" rtlCol="0" anchor="t">
            <a:spAutoFit/>
          </a:bodyPr>
          <a:lstStyle/>
          <a:p>
            <a:pPr algn="ctr"/>
            <a:r>
              <a:rPr lang="en-US" sz="2000" u="sng" dirty="0"/>
              <a:t>Legend</a:t>
            </a:r>
          </a:p>
          <a:p>
            <a:pPr algn="ctr"/>
            <a:r>
              <a:rPr lang="en-US" sz="2000" dirty="0"/>
              <a:t>Red line: current corridors</a:t>
            </a:r>
          </a:p>
          <a:p>
            <a:pPr algn="ctr"/>
            <a:endParaRPr lang="en-US" sz="2000" dirty="0"/>
          </a:p>
          <a:p>
            <a:pPr algn="ctr"/>
            <a:r>
              <a:rPr lang="en-US" sz="2000" dirty="0"/>
              <a:t>Yellow hatched polygons: conservation areas</a:t>
            </a:r>
          </a:p>
        </p:txBody>
      </p:sp>
      <p:sp>
        <p:nvSpPr>
          <p:cNvPr id="9" name="TextBox 8"/>
          <p:cNvSpPr txBox="1"/>
          <p:nvPr/>
        </p:nvSpPr>
        <p:spPr>
          <a:xfrm>
            <a:off x="2797234" y="6383338"/>
            <a:ext cx="9196329" cy="369887"/>
          </a:xfrm>
          <a:prstGeom prst="rect">
            <a:avLst/>
          </a:prstGeom>
        </p:spPr>
        <p:txBody>
          <a:bodyPr rtlCol="0">
            <a:spAutoFit/>
          </a:bodyPr>
          <a:lstStyle/>
          <a:p>
            <a:pPr algn="ctr"/>
            <a:r>
              <a:rPr lang="en-US" dirty="0"/>
              <a:t>Created by: Dr. Kerry Books and Michael Bishop of Washington State University</a:t>
            </a:r>
          </a:p>
        </p:txBody>
      </p:sp>
    </p:spTree>
    <p:extLst>
      <p:ext uri="{BB962C8B-B14F-4D97-AF65-F5344CB8AC3E}">
        <p14:creationId xmlns:p14="http://schemas.microsoft.com/office/powerpoint/2010/main" val="1337630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a:t>Lake Arthur</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6243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89" y="581505"/>
            <a:ext cx="8534400" cy="1507067"/>
          </a:xfrm>
        </p:spPr>
        <p:txBody>
          <a:bodyPr/>
          <a:lstStyle/>
          <a:p>
            <a:r>
              <a:rPr lang="en-US" dirty="0">
                <a:solidFill>
                  <a:srgbClr val="EBEBEB"/>
                </a:solidFill>
                <a:latin typeface="Century Gothic" charset="0"/>
              </a:rPr>
              <a:t>Lake Arthur: An Ecological Stepping Stone</a:t>
            </a:r>
          </a:p>
        </p:txBody>
      </p:sp>
      <p:pic>
        <p:nvPicPr>
          <p:cNvPr id="4" name="Content Placeholder 3"/>
          <p:cNvPicPr>
            <a:picLocks noGrp="1" noChangeAspect="1"/>
          </p:cNvPicPr>
          <p:nvPr>
            <p:ph idx="1"/>
          </p:nvPr>
        </p:nvPicPr>
        <p:blipFill>
          <a:blip r:embed="rId3"/>
          <a:stretch>
            <a:fillRect/>
          </a:stretch>
        </p:blipFill>
        <p:spPr>
          <a:xfrm>
            <a:off x="871589" y="1920173"/>
            <a:ext cx="8462962" cy="4481095"/>
          </a:xfrm>
        </p:spPr>
      </p:pic>
    </p:spTree>
    <p:extLst>
      <p:ext uri="{BB962C8B-B14F-4D97-AF65-F5344CB8AC3E}">
        <p14:creationId xmlns:p14="http://schemas.microsoft.com/office/powerpoint/2010/main" val="2859694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755" y="-43132"/>
            <a:ext cx="12225076" cy="6901917"/>
          </a:xfrm>
          <a:prstGeom prst="rect">
            <a:avLst/>
          </a:prstGeom>
        </p:spPr>
      </p:pic>
    </p:spTree>
    <p:extLst>
      <p:ext uri="{BB962C8B-B14F-4D97-AF65-F5344CB8AC3E}">
        <p14:creationId xmlns:p14="http://schemas.microsoft.com/office/powerpoint/2010/main" val="2173309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975" y="-67326"/>
            <a:ext cx="12280900" cy="6917389"/>
          </a:xfrm>
          <a:prstGeom prst="rect">
            <a:avLst/>
          </a:prstGeom>
        </p:spPr>
      </p:pic>
    </p:spTree>
    <p:extLst>
      <p:ext uri="{BB962C8B-B14F-4D97-AF65-F5344CB8AC3E}">
        <p14:creationId xmlns:p14="http://schemas.microsoft.com/office/powerpoint/2010/main" val="2799747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5080" y="479685"/>
            <a:ext cx="8534400" cy="1507067"/>
          </a:xfrm>
        </p:spPr>
        <p:txBody>
          <a:bodyPr/>
          <a:lstStyle/>
          <a:p>
            <a:r>
              <a:rPr lang="en-US" dirty="0">
                <a:solidFill>
                  <a:srgbClr val="EBEBEB"/>
                </a:solidFill>
                <a:latin typeface="Century Gothic" charset="0"/>
              </a:rPr>
              <a:t>Background of the Problem</a:t>
            </a:r>
          </a:p>
        </p:txBody>
      </p:sp>
      <p:sp>
        <p:nvSpPr>
          <p:cNvPr id="3" name="Content Placeholder 2"/>
          <p:cNvSpPr>
            <a:spLocks noGrp="1"/>
          </p:cNvSpPr>
          <p:nvPr>
            <p:ph idx="1"/>
          </p:nvPr>
        </p:nvSpPr>
        <p:spPr>
          <a:xfrm>
            <a:off x="1265238" y="1978546"/>
            <a:ext cx="9227695" cy="4026967"/>
          </a:xfrm>
        </p:spPr>
        <p:txBody>
          <a:bodyPr>
            <a:normAutofit fontScale="77500" lnSpcReduction="20000"/>
          </a:bodyPr>
          <a:lstStyle/>
          <a:p>
            <a:pPr marL="0" indent="0">
              <a:buNone/>
            </a:pPr>
            <a:endParaRPr lang="en-US" dirty="0">
              <a:solidFill>
                <a:srgbClr val="FFFFFF"/>
              </a:solidFill>
              <a:latin typeface="Calibri" charset="0"/>
            </a:endParaRPr>
          </a:p>
          <a:p>
            <a:r>
              <a:rPr lang="en-US" sz="2800" dirty="0">
                <a:solidFill>
                  <a:srgbClr val="FFFFFF"/>
                </a:solidFill>
                <a:latin typeface="Century Gothic" charset="0"/>
              </a:rPr>
              <a:t>The Gonzaga community faces a threefold problem in regards to the state of Lake Arthur.  </a:t>
            </a:r>
          </a:p>
          <a:p>
            <a:pPr lvl="1"/>
            <a:r>
              <a:rPr lang="en-US" sz="2800" dirty="0">
                <a:solidFill>
                  <a:srgbClr val="FFFFFF"/>
                </a:solidFill>
                <a:latin typeface="Century Gothic" charset="0"/>
              </a:rPr>
              <a:t>Lake Arthur is a potential resource for educational purposes for Gonzaga students of a multitude of majors and concentrations.    </a:t>
            </a:r>
          </a:p>
          <a:p>
            <a:pPr lvl="1"/>
            <a:r>
              <a:rPr lang="en-US" sz="2800" dirty="0">
                <a:solidFill>
                  <a:srgbClr val="FFFFFF"/>
                </a:solidFill>
                <a:latin typeface="Century Gothic" charset="0"/>
              </a:rPr>
              <a:t>In the current ecological state of Lake Arthur, the ecosystem does not function adequately.  We have the ability to invite various species of flora and fauna.    </a:t>
            </a:r>
          </a:p>
          <a:p>
            <a:pPr lvl="1"/>
            <a:r>
              <a:rPr lang="en-US" sz="2800" dirty="0">
                <a:solidFill>
                  <a:srgbClr val="FFFFFF"/>
                </a:solidFill>
                <a:latin typeface="Century Gothic" charset="0"/>
              </a:rPr>
              <a:t>Finally, Lake Arthur's aesthetic qualities are subpar and we as Gonzaga students have a duty to restore the beauty to the lake.</a:t>
            </a:r>
          </a:p>
          <a:p>
            <a:endParaRPr lang="en-US" dirty="0"/>
          </a:p>
        </p:txBody>
      </p:sp>
    </p:spTree>
    <p:extLst>
      <p:ext uri="{BB962C8B-B14F-4D97-AF65-F5344CB8AC3E}">
        <p14:creationId xmlns:p14="http://schemas.microsoft.com/office/powerpoint/2010/main" val="2022531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85800"/>
            <a:ext cx="8534400" cy="1507067"/>
          </a:xfrm>
        </p:spPr>
        <p:txBody>
          <a:bodyPr/>
          <a:lstStyle/>
          <a:p>
            <a:r>
              <a:rPr lang="en-US" dirty="0">
                <a:solidFill>
                  <a:srgbClr val="EBEBEB"/>
                </a:solidFill>
                <a:latin typeface="Century Gothic" charset="0"/>
              </a:rPr>
              <a:t>Overarching Goals</a:t>
            </a:r>
          </a:p>
        </p:txBody>
      </p:sp>
      <p:sp>
        <p:nvSpPr>
          <p:cNvPr id="3" name="Content Placeholder 2"/>
          <p:cNvSpPr>
            <a:spLocks noGrp="1"/>
          </p:cNvSpPr>
          <p:nvPr>
            <p:ph idx="1"/>
          </p:nvPr>
        </p:nvSpPr>
        <p:spPr>
          <a:xfrm>
            <a:off x="684213" y="2147888"/>
            <a:ext cx="8534400" cy="3184316"/>
          </a:xfrm>
        </p:spPr>
        <p:txBody>
          <a:bodyPr/>
          <a:lstStyle/>
          <a:p>
            <a:r>
              <a:rPr lang="en-US" sz="2400" dirty="0">
                <a:solidFill>
                  <a:srgbClr val="FFFFFF"/>
                </a:solidFill>
                <a:latin typeface="Century Gothic" charset="0"/>
              </a:rPr>
              <a:t>We seek to enhance Lake Arthur to a fully functioning ecosystem that provides sanctuary for species of plants and animals as well as provide an educational resource for Gonzaga students. </a:t>
            </a:r>
          </a:p>
          <a:p>
            <a:r>
              <a:rPr lang="en-US" sz="2400" dirty="0">
                <a:solidFill>
                  <a:srgbClr val="FFFFFF"/>
                </a:solidFill>
                <a:latin typeface="Century Gothic" charset="0"/>
              </a:rPr>
              <a:t>In addition, we would like to enhance the lake's aesthetic integrity. </a:t>
            </a:r>
          </a:p>
          <a:p>
            <a:endParaRPr lang="en-US" dirty="0"/>
          </a:p>
        </p:txBody>
      </p:sp>
    </p:spTree>
    <p:extLst>
      <p:ext uri="{BB962C8B-B14F-4D97-AF65-F5344CB8AC3E}">
        <p14:creationId xmlns:p14="http://schemas.microsoft.com/office/powerpoint/2010/main" val="951242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215136"/>
            <a:ext cx="8534400" cy="1507067"/>
          </a:xfrm>
        </p:spPr>
        <p:txBody>
          <a:bodyPr/>
          <a:lstStyle/>
          <a:p>
            <a:r>
              <a:rPr lang="en-US" dirty="0">
                <a:solidFill>
                  <a:srgbClr val="EBEBEB"/>
                </a:solidFill>
                <a:latin typeface="Century Gothic" charset="0"/>
              </a:rPr>
              <a:t>Phase 1: Short term goals</a:t>
            </a:r>
          </a:p>
        </p:txBody>
      </p:sp>
      <p:sp>
        <p:nvSpPr>
          <p:cNvPr id="3" name="Content Placeholder 2"/>
          <p:cNvSpPr>
            <a:spLocks noGrp="1"/>
          </p:cNvSpPr>
          <p:nvPr>
            <p:ph idx="1"/>
          </p:nvPr>
        </p:nvSpPr>
        <p:spPr>
          <a:xfrm>
            <a:off x="684212" y="1528997"/>
            <a:ext cx="8534400" cy="3615267"/>
          </a:xfrm>
        </p:spPr>
        <p:txBody>
          <a:bodyPr>
            <a:normAutofit fontScale="77500" lnSpcReduction="20000"/>
          </a:bodyPr>
          <a:lstStyle/>
          <a:p>
            <a:r>
              <a:rPr lang="en-US" dirty="0">
                <a:solidFill>
                  <a:srgbClr val="FFFFFF"/>
                </a:solidFill>
                <a:latin typeface="Century Gothic" charset="0"/>
              </a:rPr>
              <a:t>I</a:t>
            </a:r>
            <a:r>
              <a:rPr lang="en-US" sz="2400" dirty="0">
                <a:solidFill>
                  <a:srgbClr val="FFFFFF"/>
                </a:solidFill>
                <a:latin typeface="Century Gothic" charset="0"/>
              </a:rPr>
              <a:t>ncrease vegetation/animal species </a:t>
            </a:r>
          </a:p>
          <a:p>
            <a:pPr lvl="1"/>
            <a:r>
              <a:rPr lang="en-US" sz="2200" dirty="0">
                <a:solidFill>
                  <a:srgbClr val="FFFFFF"/>
                </a:solidFill>
                <a:latin typeface="Century Gothic" charset="0"/>
              </a:rPr>
              <a:t>Ex. Cattails, willows, black birds, wood ducks </a:t>
            </a:r>
          </a:p>
          <a:p>
            <a:r>
              <a:rPr lang="en-US" sz="2400" dirty="0">
                <a:solidFill>
                  <a:srgbClr val="FFFFFF"/>
                </a:solidFill>
                <a:latin typeface="Century Gothic" charset="0"/>
              </a:rPr>
              <a:t>Create bio swale </a:t>
            </a:r>
          </a:p>
          <a:p>
            <a:pPr lvl="1"/>
            <a:r>
              <a:rPr lang="en-US" sz="2200" dirty="0">
                <a:solidFill>
                  <a:srgbClr val="FFFFFF"/>
                </a:solidFill>
                <a:latin typeface="Century Gothic" charset="0"/>
              </a:rPr>
              <a:t>Reduce nutrient levels due to runoff </a:t>
            </a:r>
          </a:p>
          <a:p>
            <a:r>
              <a:rPr lang="en-US" sz="2400" dirty="0">
                <a:solidFill>
                  <a:srgbClr val="FFFFFF"/>
                </a:solidFill>
                <a:latin typeface="Century Gothic" charset="0"/>
              </a:rPr>
              <a:t>Install a floating island </a:t>
            </a:r>
          </a:p>
          <a:p>
            <a:pPr lvl="1"/>
            <a:r>
              <a:rPr lang="en-US" sz="2200" dirty="0">
                <a:solidFill>
                  <a:srgbClr val="FFFFFF"/>
                </a:solidFill>
                <a:latin typeface="Century Gothic" charset="0"/>
              </a:rPr>
              <a:t>Provide habitat and bio filtration </a:t>
            </a:r>
          </a:p>
          <a:p>
            <a:r>
              <a:rPr lang="en-US" sz="2400" dirty="0">
                <a:solidFill>
                  <a:srgbClr val="FFFFFF"/>
                </a:solidFill>
                <a:latin typeface="Century Gothic" charset="0"/>
              </a:rPr>
              <a:t>Retract lawn line  </a:t>
            </a:r>
          </a:p>
          <a:p>
            <a:pPr lvl="1"/>
            <a:r>
              <a:rPr lang="en-US" sz="2200" dirty="0">
                <a:solidFill>
                  <a:srgbClr val="FFFFFF"/>
                </a:solidFill>
                <a:latin typeface="Century Gothic" charset="0"/>
              </a:rPr>
              <a:t>Allows for larger wetland/riparian area </a:t>
            </a:r>
          </a:p>
          <a:p>
            <a:r>
              <a:rPr lang="en-US" sz="2400" dirty="0">
                <a:solidFill>
                  <a:srgbClr val="FFFFFF"/>
                </a:solidFill>
                <a:latin typeface="Century Gothic" charset="0"/>
              </a:rPr>
              <a:t>Raised walkway </a:t>
            </a:r>
          </a:p>
          <a:p>
            <a:r>
              <a:rPr lang="en-US" sz="2400" dirty="0">
                <a:solidFill>
                  <a:srgbClr val="FFFFFF"/>
                </a:solidFill>
                <a:latin typeface="Century Gothic" charset="0"/>
              </a:rPr>
              <a:t>Trash/recycling bins</a:t>
            </a:r>
          </a:p>
          <a:p>
            <a:endParaRPr lang="en-US" dirty="0"/>
          </a:p>
        </p:txBody>
      </p:sp>
    </p:spTree>
    <p:extLst>
      <p:ext uri="{BB962C8B-B14F-4D97-AF65-F5344CB8AC3E}">
        <p14:creationId xmlns:p14="http://schemas.microsoft.com/office/powerpoint/2010/main" val="3126957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85800"/>
            <a:ext cx="8534400" cy="1507067"/>
          </a:xfrm>
        </p:spPr>
        <p:txBody>
          <a:bodyPr/>
          <a:lstStyle/>
          <a:p>
            <a:r>
              <a:rPr lang="en-US" dirty="0">
                <a:solidFill>
                  <a:srgbClr val="EBEBEB"/>
                </a:solidFill>
                <a:latin typeface="Century Gothic" charset="0"/>
              </a:rPr>
              <a:t>Phase 2: Long Term Goals</a:t>
            </a:r>
          </a:p>
        </p:txBody>
      </p:sp>
      <p:sp>
        <p:nvSpPr>
          <p:cNvPr id="3" name="Content Placeholder 2"/>
          <p:cNvSpPr>
            <a:spLocks noGrp="1"/>
          </p:cNvSpPr>
          <p:nvPr>
            <p:ph idx="1"/>
          </p:nvPr>
        </p:nvSpPr>
        <p:spPr>
          <a:xfrm>
            <a:off x="684212" y="2334093"/>
            <a:ext cx="8534400" cy="3558993"/>
          </a:xfrm>
        </p:spPr>
        <p:txBody>
          <a:bodyPr>
            <a:normAutofit fontScale="92500" lnSpcReduction="10000"/>
          </a:bodyPr>
          <a:lstStyle/>
          <a:p>
            <a:r>
              <a:rPr lang="en-US" sz="2400" dirty="0">
                <a:solidFill>
                  <a:srgbClr val="FFFFFF"/>
                </a:solidFill>
                <a:latin typeface="Century Gothic" charset="0"/>
              </a:rPr>
              <a:t>Alter the slope surrounding the lake </a:t>
            </a:r>
          </a:p>
          <a:p>
            <a:pPr lvl="1"/>
            <a:r>
              <a:rPr lang="en-US" sz="2200" dirty="0">
                <a:solidFill>
                  <a:srgbClr val="FFFFFF"/>
                </a:solidFill>
                <a:latin typeface="Century Gothic" charset="0"/>
              </a:rPr>
              <a:t>Requires approval from various divisions </a:t>
            </a:r>
          </a:p>
          <a:p>
            <a:pPr lvl="1"/>
            <a:r>
              <a:rPr lang="en-US" sz="2200" dirty="0">
                <a:solidFill>
                  <a:srgbClr val="FFFFFF"/>
                </a:solidFill>
                <a:latin typeface="Century Gothic" charset="0"/>
              </a:rPr>
              <a:t>Shoreline Management Act </a:t>
            </a:r>
          </a:p>
          <a:p>
            <a:pPr lvl="1"/>
            <a:r>
              <a:rPr lang="en-US" sz="2200" dirty="0">
                <a:solidFill>
                  <a:srgbClr val="FFFFFF"/>
                </a:solidFill>
                <a:latin typeface="Century Gothic" charset="0"/>
              </a:rPr>
              <a:t>SEPA </a:t>
            </a:r>
          </a:p>
          <a:p>
            <a:pPr lvl="1"/>
            <a:r>
              <a:rPr lang="en-US" sz="2200" dirty="0">
                <a:solidFill>
                  <a:srgbClr val="FFFFFF"/>
                </a:solidFill>
                <a:latin typeface="Century Gothic" charset="0"/>
              </a:rPr>
              <a:t>Department of Ecology </a:t>
            </a:r>
          </a:p>
          <a:p>
            <a:pPr lvl="1"/>
            <a:r>
              <a:rPr lang="en-US" sz="2200" dirty="0">
                <a:solidFill>
                  <a:srgbClr val="FFFFFF"/>
                </a:solidFill>
                <a:latin typeface="Century Gothic" charset="0"/>
              </a:rPr>
              <a:t>City of Spokane </a:t>
            </a:r>
          </a:p>
          <a:p>
            <a:r>
              <a:rPr lang="en-US" sz="2200" dirty="0">
                <a:solidFill>
                  <a:srgbClr val="FFFFFF"/>
                </a:solidFill>
                <a:latin typeface="Century Gothic" charset="0"/>
              </a:rPr>
              <a:t>Future classes can evaluate the possibility of breaching</a:t>
            </a:r>
          </a:p>
          <a:p>
            <a:r>
              <a:rPr lang="en-US" sz="2400" dirty="0">
                <a:solidFill>
                  <a:srgbClr val="FFFFFF"/>
                </a:solidFill>
                <a:latin typeface="Century Gothic" charset="0"/>
              </a:rPr>
              <a:t>Reduce Canadian geese numbers</a:t>
            </a:r>
          </a:p>
          <a:p>
            <a:endParaRPr lang="en-US" dirty="0"/>
          </a:p>
        </p:txBody>
      </p:sp>
    </p:spTree>
    <p:extLst>
      <p:ext uri="{BB962C8B-B14F-4D97-AF65-F5344CB8AC3E}">
        <p14:creationId xmlns:p14="http://schemas.microsoft.com/office/powerpoint/2010/main" val="438358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dirty="0"/>
              <a:t>Biology</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2041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85800"/>
            <a:ext cx="8534400" cy="1507067"/>
          </a:xfrm>
        </p:spPr>
        <p:txBody>
          <a:bodyPr/>
          <a:lstStyle/>
          <a:p>
            <a:r>
              <a:rPr lang="en-US" dirty="0">
                <a:solidFill>
                  <a:srgbClr val="EBEBEB"/>
                </a:solidFill>
                <a:latin typeface="Century Gothic" charset="0"/>
              </a:rPr>
              <a:t>Benefits</a:t>
            </a:r>
          </a:p>
        </p:txBody>
      </p:sp>
      <p:sp>
        <p:nvSpPr>
          <p:cNvPr id="3" name="Content Placeholder 2"/>
          <p:cNvSpPr>
            <a:spLocks noGrp="1"/>
          </p:cNvSpPr>
          <p:nvPr>
            <p:ph idx="1"/>
          </p:nvPr>
        </p:nvSpPr>
        <p:spPr>
          <a:xfrm>
            <a:off x="684213" y="2457450"/>
            <a:ext cx="9059055" cy="3033869"/>
          </a:xfrm>
        </p:spPr>
        <p:txBody>
          <a:bodyPr/>
          <a:lstStyle/>
          <a:p>
            <a:r>
              <a:rPr lang="en-US" sz="2400" dirty="0">
                <a:solidFill>
                  <a:srgbClr val="FFFFFF"/>
                </a:solidFill>
                <a:latin typeface="Century Gothic" charset="0"/>
              </a:rPr>
              <a:t>Ecosystem Services </a:t>
            </a:r>
          </a:p>
          <a:p>
            <a:r>
              <a:rPr lang="en-US" sz="2400" dirty="0">
                <a:solidFill>
                  <a:srgbClr val="FFFFFF"/>
                </a:solidFill>
                <a:latin typeface="Century Gothic" charset="0"/>
              </a:rPr>
              <a:t>Environmental Education </a:t>
            </a:r>
          </a:p>
          <a:p>
            <a:r>
              <a:rPr lang="en-US" sz="2400" dirty="0">
                <a:solidFill>
                  <a:srgbClr val="FFFFFF"/>
                </a:solidFill>
                <a:latin typeface="Century Gothic" charset="0"/>
              </a:rPr>
              <a:t>Ecological Connectivity and functionality  </a:t>
            </a:r>
          </a:p>
          <a:p>
            <a:r>
              <a:rPr lang="en-US" sz="2400" dirty="0">
                <a:solidFill>
                  <a:srgbClr val="FFFFFF"/>
                </a:solidFill>
                <a:latin typeface="Century Gothic" charset="0"/>
              </a:rPr>
              <a:t>Aesthetic integrity </a:t>
            </a:r>
          </a:p>
          <a:p>
            <a:endParaRPr lang="en-US" dirty="0"/>
          </a:p>
        </p:txBody>
      </p:sp>
    </p:spTree>
    <p:extLst>
      <p:ext uri="{BB962C8B-B14F-4D97-AF65-F5344CB8AC3E}">
        <p14:creationId xmlns:p14="http://schemas.microsoft.com/office/powerpoint/2010/main" val="1196519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Outreach</a:t>
            </a:r>
          </a:p>
        </p:txBody>
      </p:sp>
      <p:sp>
        <p:nvSpPr>
          <p:cNvPr id="3" name="Subtitle 2"/>
          <p:cNvSpPr>
            <a:spLocks noGrp="1"/>
          </p:cNvSpPr>
          <p:nvPr>
            <p:ph type="subTitle" idx="1"/>
          </p:nvPr>
        </p:nvSpPr>
        <p:spPr/>
        <p:txBody>
          <a:bodyPr>
            <a:normAutofit fontScale="92500"/>
          </a:bodyPr>
          <a:lstStyle/>
          <a:p>
            <a:r>
              <a:rPr lang="en-US" sz="3200" dirty="0">
                <a:solidFill>
                  <a:srgbClr val="FFFFFF"/>
                </a:solidFill>
              </a:rPr>
              <a:t>How do we bring access to the Spokane River to lower-income neighborhoods? Specifically within the Logan Neighborhood?</a:t>
            </a:r>
          </a:p>
        </p:txBody>
      </p:sp>
    </p:spTree>
    <p:extLst>
      <p:ext uri="{BB962C8B-B14F-4D97-AF65-F5344CB8AC3E}">
        <p14:creationId xmlns:p14="http://schemas.microsoft.com/office/powerpoint/2010/main" val="2515874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1361" y="211138"/>
            <a:ext cx="5101389" cy="1371600"/>
          </a:xfrm>
        </p:spPr>
        <p:txBody>
          <a:bodyPr/>
          <a:lstStyle/>
          <a:p>
            <a:r>
              <a:rPr lang="en-US" sz="4000" dirty="0"/>
              <a:t>Our Concerns</a:t>
            </a:r>
          </a:p>
        </p:txBody>
      </p:sp>
      <p:sp>
        <p:nvSpPr>
          <p:cNvPr id="3" name="Content Placeholder 2"/>
          <p:cNvSpPr>
            <a:spLocks noGrp="1"/>
          </p:cNvSpPr>
          <p:nvPr>
            <p:ph type="body" sz="half" idx="2"/>
          </p:nvPr>
        </p:nvSpPr>
        <p:spPr>
          <a:xfrm>
            <a:off x="5467833" y="1826032"/>
            <a:ext cx="4552467" cy="5004981"/>
          </a:xfrm>
        </p:spPr>
        <p:txBody>
          <a:bodyPr>
            <a:normAutofit fontScale="92500" lnSpcReduction="20000"/>
          </a:bodyPr>
          <a:lstStyle/>
          <a:p>
            <a:r>
              <a:rPr lang="en-US" sz="3200" dirty="0">
                <a:solidFill>
                  <a:srgbClr val="FFFFFF"/>
                </a:solidFill>
              </a:rPr>
              <a:t>Nature Deficit Disorder</a:t>
            </a:r>
          </a:p>
          <a:p>
            <a:pPr lvl="1"/>
            <a:r>
              <a:rPr lang="en-US" sz="3200" dirty="0">
                <a:solidFill>
                  <a:srgbClr val="FFFFFF"/>
                </a:solidFill>
              </a:rPr>
              <a:t>No environmental education </a:t>
            </a:r>
          </a:p>
          <a:p>
            <a:pPr lvl="1"/>
            <a:r>
              <a:rPr lang="en-US" sz="3200" dirty="0">
                <a:solidFill>
                  <a:srgbClr val="FFFFFF"/>
                </a:solidFill>
              </a:rPr>
              <a:t>No real access points</a:t>
            </a:r>
          </a:p>
          <a:p>
            <a:pPr marL="457200" lvl="1" indent="0">
              <a:buNone/>
            </a:pPr>
            <a:r>
              <a:rPr lang="en-US" sz="3200" dirty="0">
                <a:solidFill>
                  <a:srgbClr val="FFFFFF"/>
                </a:solidFill>
              </a:rPr>
              <a:t> </a:t>
            </a:r>
          </a:p>
          <a:p>
            <a:r>
              <a:rPr lang="en-US" sz="3200" dirty="0">
                <a:solidFill>
                  <a:srgbClr val="FFFFFF"/>
                </a:solidFill>
              </a:rPr>
              <a:t>Gentrification</a:t>
            </a:r>
          </a:p>
          <a:p>
            <a:pPr lvl="1"/>
            <a:r>
              <a:rPr lang="en-US" sz="3200" dirty="0">
                <a:solidFill>
                  <a:srgbClr val="FFFFFF"/>
                </a:solidFill>
              </a:rPr>
              <a:t>Addressing the homeless population without displacing them</a:t>
            </a:r>
          </a:p>
        </p:txBody>
      </p:sp>
      <p:pic>
        <p:nvPicPr>
          <p:cNvPr id="4" name="Picture 3" descr="FullSizeRender.jpg"/>
          <p:cNvPicPr>
            <a:picLocks noChangeAspect="1"/>
          </p:cNvPicPr>
          <p:nvPr/>
        </p:nvPicPr>
        <p:blipFill>
          <a:blip r:embed="rId3"/>
          <a:stretch>
            <a:fillRect/>
          </a:stretch>
        </p:blipFill>
        <p:spPr>
          <a:xfrm>
            <a:off x="590152" y="1826032"/>
            <a:ext cx="4601582" cy="3298825"/>
          </a:xfrm>
          <a:prstGeom prst="rect">
            <a:avLst/>
          </a:prstGeom>
        </p:spPr>
      </p:pic>
    </p:spTree>
    <p:extLst>
      <p:ext uri="{BB962C8B-B14F-4D97-AF65-F5344CB8AC3E}">
        <p14:creationId xmlns:p14="http://schemas.microsoft.com/office/powerpoint/2010/main" val="2268478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4213" y="0"/>
            <a:ext cx="6818859" cy="1446213"/>
          </a:xfrm>
        </p:spPr>
        <p:txBody>
          <a:bodyPr/>
          <a:lstStyle/>
          <a:p>
            <a:r>
              <a:rPr lang="en-US" sz="4000" dirty="0"/>
              <a:t>Community Concerns</a:t>
            </a:r>
          </a:p>
        </p:txBody>
      </p:sp>
      <p:sp>
        <p:nvSpPr>
          <p:cNvPr id="3" name="Content Placeholder 2"/>
          <p:cNvSpPr>
            <a:spLocks noGrp="1"/>
          </p:cNvSpPr>
          <p:nvPr>
            <p:ph type="body" sz="half" idx="2"/>
          </p:nvPr>
        </p:nvSpPr>
        <p:spPr>
          <a:xfrm>
            <a:off x="4722813" y="1600200"/>
            <a:ext cx="6021387" cy="5221239"/>
          </a:xfrm>
        </p:spPr>
        <p:txBody>
          <a:bodyPr>
            <a:normAutofit fontScale="70000" lnSpcReduction="20000"/>
          </a:bodyPr>
          <a:lstStyle/>
          <a:p>
            <a:r>
              <a:rPr lang="en-US" sz="4000" dirty="0">
                <a:solidFill>
                  <a:srgbClr val="FFFFFF"/>
                </a:solidFill>
              </a:rPr>
              <a:t>Overall </a:t>
            </a:r>
            <a:r>
              <a:rPr lang="en-US" sz="4000" b="1" dirty="0">
                <a:solidFill>
                  <a:srgbClr val="FFFFFF"/>
                </a:solidFill>
              </a:rPr>
              <a:t>positive relationship </a:t>
            </a:r>
            <a:r>
              <a:rPr lang="en-US" sz="4000" dirty="0">
                <a:solidFill>
                  <a:srgbClr val="FFFFFF"/>
                </a:solidFill>
              </a:rPr>
              <a:t>BUT there is room for improvement</a:t>
            </a:r>
          </a:p>
          <a:p>
            <a:pPr lvl="1"/>
            <a:endParaRPr lang="en-US" dirty="0">
              <a:solidFill>
                <a:srgbClr val="FFFFFF"/>
              </a:solidFill>
            </a:endParaRPr>
          </a:p>
          <a:p>
            <a:pPr lvl="1"/>
            <a:r>
              <a:rPr lang="en-US" sz="4000" dirty="0">
                <a:solidFill>
                  <a:srgbClr val="FFFFFF"/>
                </a:solidFill>
              </a:rPr>
              <a:t>Improve safety</a:t>
            </a:r>
          </a:p>
          <a:p>
            <a:pPr lvl="1"/>
            <a:r>
              <a:rPr lang="en-US" sz="4000" dirty="0">
                <a:solidFill>
                  <a:srgbClr val="FFFFFF"/>
                </a:solidFill>
              </a:rPr>
              <a:t>Remove noxious weeds and revegetate</a:t>
            </a:r>
          </a:p>
          <a:p>
            <a:pPr lvl="1"/>
            <a:r>
              <a:rPr lang="en-US" sz="4000" dirty="0">
                <a:solidFill>
                  <a:srgbClr val="FFFFFF"/>
                </a:solidFill>
              </a:rPr>
              <a:t>Clean up litter along shoreline</a:t>
            </a:r>
          </a:p>
          <a:p>
            <a:pPr lvl="1"/>
            <a:r>
              <a:rPr lang="en-US" sz="4000" dirty="0">
                <a:solidFill>
                  <a:srgbClr val="FFFFFF"/>
                </a:solidFill>
              </a:rPr>
              <a:t>Increase opportunities for environmental education</a:t>
            </a:r>
          </a:p>
          <a:p>
            <a:pPr lvl="1"/>
            <a:r>
              <a:rPr lang="en-US" sz="4000" dirty="0">
                <a:solidFill>
                  <a:srgbClr val="FFFFFF"/>
                </a:solidFill>
              </a:rPr>
              <a:t>Establish an access point to increase recreation oppertunities</a:t>
            </a:r>
          </a:p>
          <a:p>
            <a:endParaRPr lang="en-US" dirty="0"/>
          </a:p>
        </p:txBody>
      </p:sp>
      <p:pic>
        <p:nvPicPr>
          <p:cNvPr id="5" name="Picture 4" descr="Donut Parade Event.jpg"/>
          <p:cNvPicPr>
            <a:picLocks noChangeAspect="1"/>
          </p:cNvPicPr>
          <p:nvPr/>
        </p:nvPicPr>
        <p:blipFill>
          <a:blip r:embed="rId3"/>
          <a:stretch>
            <a:fillRect/>
          </a:stretch>
        </p:blipFill>
        <p:spPr>
          <a:xfrm>
            <a:off x="227236" y="1617663"/>
            <a:ext cx="4257452" cy="3192937"/>
          </a:xfrm>
          <a:prstGeom prst="rect">
            <a:avLst/>
          </a:prstGeom>
        </p:spPr>
      </p:pic>
    </p:spTree>
    <p:extLst>
      <p:ext uri="{BB962C8B-B14F-4D97-AF65-F5344CB8AC3E}">
        <p14:creationId xmlns:p14="http://schemas.microsoft.com/office/powerpoint/2010/main" val="4093745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Identified Potential Access </a:t>
            </a:r>
            <a:r>
              <a:rPr lang="en-US" dirty="0" err="1"/>
              <a:t>POints</a:t>
            </a:r>
            <a:endParaRPr lang="en-US" dirty="0"/>
          </a:p>
        </p:txBody>
      </p:sp>
      <p:sp>
        <p:nvSpPr>
          <p:cNvPr id="3" name="Text Placeholder 2"/>
          <p:cNvSpPr>
            <a:spLocks noGrp="1"/>
          </p:cNvSpPr>
          <p:nvPr>
            <p:ph type="body" idx="1"/>
          </p:nvPr>
        </p:nvSpPr>
        <p:spPr/>
        <p:txBody>
          <a:bodyPr/>
          <a:lstStyle/>
          <a:p>
            <a:r>
              <a:rPr lang="en-US" dirty="0"/>
              <a:t>Mission Park</a:t>
            </a:r>
          </a:p>
        </p:txBody>
      </p:sp>
      <p:pic>
        <p:nvPicPr>
          <p:cNvPr id="7" name="Content Placeholder 6" descr="Screen Shot 2016-04-07 at 11.23.44 AM.png"/>
          <p:cNvPicPr>
            <a:picLocks noGrp="1" noChangeAspect="1"/>
          </p:cNvPicPr>
          <p:nvPr>
            <p:ph sz="half" idx="2"/>
          </p:nvPr>
        </p:nvPicPr>
        <p:blipFill>
          <a:blip r:embed="rId3"/>
          <a:stretch>
            <a:fillRect/>
          </a:stretch>
        </p:blipFill>
        <p:spPr>
          <a:xfrm>
            <a:off x="684213" y="1552575"/>
            <a:ext cx="4145490" cy="2651125"/>
          </a:xfrm>
        </p:spPr>
      </p:pic>
      <p:sp>
        <p:nvSpPr>
          <p:cNvPr id="5" name="Text Placeholder 4"/>
          <p:cNvSpPr>
            <a:spLocks noGrp="1"/>
          </p:cNvSpPr>
          <p:nvPr>
            <p:ph type="body" sz="quarter" idx="3"/>
          </p:nvPr>
        </p:nvSpPr>
        <p:spPr/>
        <p:txBody>
          <a:bodyPr/>
          <a:lstStyle/>
          <a:p>
            <a:r>
              <a:rPr lang="en-US" dirty="0"/>
              <a:t>Upriver Drive</a:t>
            </a:r>
          </a:p>
        </p:txBody>
      </p:sp>
      <p:pic>
        <p:nvPicPr>
          <p:cNvPr id="8" name="Content Placeholder 7" descr="Screen Shot 2016-04-07 at 11.25.29 AM.png"/>
          <p:cNvPicPr>
            <a:picLocks noGrp="1" noChangeAspect="1"/>
          </p:cNvPicPr>
          <p:nvPr>
            <p:ph sz="quarter" idx="4"/>
          </p:nvPr>
        </p:nvPicPr>
        <p:blipFill>
          <a:blip r:embed="rId4"/>
          <a:stretch>
            <a:fillRect/>
          </a:stretch>
        </p:blipFill>
        <p:spPr>
          <a:xfrm>
            <a:off x="6054461" y="1532289"/>
            <a:ext cx="4203964" cy="2687286"/>
          </a:xfrm>
        </p:spPr>
      </p:pic>
    </p:spTree>
    <p:extLst>
      <p:ext uri="{BB962C8B-B14F-4D97-AF65-F5344CB8AC3E}">
        <p14:creationId xmlns:p14="http://schemas.microsoft.com/office/powerpoint/2010/main" val="2336170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3130" y="554675"/>
            <a:ext cx="6684962" cy="1294872"/>
          </a:xfrm>
        </p:spPr>
        <p:txBody>
          <a:bodyPr>
            <a:normAutofit fontScale="90000"/>
          </a:bodyPr>
          <a:lstStyle/>
          <a:p>
            <a:r>
              <a:rPr lang="en-US" sz="3600" dirty="0"/>
              <a:t>Implementation of Environmental Education Programs</a:t>
            </a:r>
          </a:p>
        </p:txBody>
      </p:sp>
      <p:sp>
        <p:nvSpPr>
          <p:cNvPr id="3" name="Content Placeholder 2"/>
          <p:cNvSpPr>
            <a:spLocks noGrp="1"/>
          </p:cNvSpPr>
          <p:nvPr>
            <p:ph type="body" sz="half" idx="2"/>
          </p:nvPr>
        </p:nvSpPr>
        <p:spPr>
          <a:xfrm>
            <a:off x="4722813" y="2057400"/>
            <a:ext cx="7028334" cy="3532188"/>
          </a:xfrm>
        </p:spPr>
        <p:txBody>
          <a:bodyPr>
            <a:normAutofit fontScale="85000" lnSpcReduction="10000"/>
          </a:bodyPr>
          <a:lstStyle/>
          <a:p>
            <a:r>
              <a:rPr lang="en-US" sz="3200" dirty="0">
                <a:solidFill>
                  <a:srgbClr val="FFFFFF"/>
                </a:solidFill>
              </a:rPr>
              <a:t>Partner with Environmental Sustainability Education in Eastern WA</a:t>
            </a:r>
          </a:p>
          <a:p>
            <a:endParaRPr lang="en-US" dirty="0">
              <a:solidFill>
                <a:srgbClr val="FFFFFF"/>
              </a:solidFill>
            </a:endParaRPr>
          </a:p>
          <a:p>
            <a:r>
              <a:rPr lang="en-US" sz="3200" dirty="0">
                <a:solidFill>
                  <a:srgbClr val="FFFFFF"/>
                </a:solidFill>
              </a:rPr>
              <a:t>Implement after-school environmental education programs at the three different elementary schools in the Logan Neighborhood: Stevens, Logan, and St. Al's</a:t>
            </a:r>
          </a:p>
          <a:p>
            <a:endParaRPr lang="en-US" dirty="0"/>
          </a:p>
        </p:txBody>
      </p:sp>
      <p:pic>
        <p:nvPicPr>
          <p:cNvPr id="4" name="Picture 3" descr="Environmental Education.png"/>
          <p:cNvPicPr>
            <a:picLocks noChangeAspect="1"/>
          </p:cNvPicPr>
          <p:nvPr/>
        </p:nvPicPr>
        <p:blipFill>
          <a:blip r:embed="rId3"/>
          <a:stretch>
            <a:fillRect/>
          </a:stretch>
        </p:blipFill>
        <p:spPr>
          <a:xfrm>
            <a:off x="425716" y="422770"/>
            <a:ext cx="4038253" cy="2620220"/>
          </a:xfrm>
          <a:prstGeom prst="rect">
            <a:avLst/>
          </a:prstGeom>
        </p:spPr>
      </p:pic>
      <p:pic>
        <p:nvPicPr>
          <p:cNvPr id="5" name="Picture 4"/>
          <p:cNvPicPr>
            <a:picLocks noChangeAspect="1"/>
          </p:cNvPicPr>
          <p:nvPr/>
        </p:nvPicPr>
        <p:blipFill>
          <a:blip r:embed="rId4"/>
          <a:stretch>
            <a:fillRect/>
          </a:stretch>
        </p:blipFill>
        <p:spPr>
          <a:xfrm>
            <a:off x="406400" y="3343275"/>
            <a:ext cx="4078288" cy="2560968"/>
          </a:xfrm>
          <a:prstGeom prst="rect">
            <a:avLst/>
          </a:prstGeom>
        </p:spPr>
      </p:pic>
    </p:spTree>
    <p:extLst>
      <p:ext uri="{BB962C8B-B14F-4D97-AF65-F5344CB8AC3E}">
        <p14:creationId xmlns:p14="http://schemas.microsoft.com/office/powerpoint/2010/main" val="9769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we go from here?</a:t>
            </a:r>
          </a:p>
        </p:txBody>
      </p:sp>
      <p:sp>
        <p:nvSpPr>
          <p:cNvPr id="3" name="Content Placeholder 2"/>
          <p:cNvSpPr>
            <a:spLocks noGrp="1"/>
          </p:cNvSpPr>
          <p:nvPr>
            <p:ph idx="1"/>
          </p:nvPr>
        </p:nvSpPr>
        <p:spPr>
          <a:xfrm>
            <a:off x="684213" y="381000"/>
            <a:ext cx="9330208" cy="4364254"/>
          </a:xfrm>
        </p:spPr>
        <p:txBody>
          <a:bodyPr>
            <a:normAutofit fontScale="92500" lnSpcReduction="20000"/>
          </a:bodyPr>
          <a:lstStyle/>
          <a:p>
            <a:r>
              <a:rPr lang="en-US" sz="3200" dirty="0">
                <a:solidFill>
                  <a:srgbClr val="FFFFFF"/>
                </a:solidFill>
              </a:rPr>
              <a:t>Host monthly community forums</a:t>
            </a:r>
          </a:p>
          <a:p>
            <a:endParaRPr lang="en-US" dirty="0">
              <a:solidFill>
                <a:srgbClr val="FFFFFF"/>
              </a:solidFill>
            </a:endParaRPr>
          </a:p>
          <a:p>
            <a:r>
              <a:rPr lang="en-US" sz="3200" dirty="0">
                <a:solidFill>
                  <a:srgbClr val="FFFFFF"/>
                </a:solidFill>
              </a:rPr>
              <a:t>Continued engagement from community partners and collaborators </a:t>
            </a:r>
          </a:p>
          <a:p>
            <a:endParaRPr lang="en-US" dirty="0">
              <a:solidFill>
                <a:srgbClr val="FFFFFF"/>
              </a:solidFill>
            </a:endParaRPr>
          </a:p>
          <a:p>
            <a:r>
              <a:rPr lang="en-US" sz="3200" dirty="0">
                <a:solidFill>
                  <a:srgbClr val="FFFFFF"/>
                </a:solidFill>
              </a:rPr>
              <a:t>Continued use of information platform to reach interested parties</a:t>
            </a:r>
          </a:p>
          <a:p>
            <a:pPr lvl="1"/>
            <a:r>
              <a:rPr lang="en-US" sz="3200" dirty="0">
                <a:solidFill>
                  <a:srgbClr val="FFFFFF"/>
                </a:solidFill>
              </a:rPr>
              <a:t>Facebook page</a:t>
            </a:r>
          </a:p>
          <a:p>
            <a:pPr lvl="1"/>
            <a:r>
              <a:rPr lang="en-US" sz="3200" dirty="0">
                <a:solidFill>
                  <a:srgbClr val="FFFFFF"/>
                </a:solidFill>
              </a:rPr>
              <a:t>Email List</a:t>
            </a:r>
          </a:p>
          <a:p>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3675293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796481"/>
            <a:ext cx="8534400" cy="1507067"/>
          </a:xfrm>
        </p:spPr>
        <p:txBody>
          <a:bodyPr/>
          <a:lstStyle/>
          <a:p>
            <a:r>
              <a:rPr lang="en-US" dirty="0"/>
              <a:t>Current Biological Conditions</a:t>
            </a:r>
          </a:p>
        </p:txBody>
      </p:sp>
      <p:sp>
        <p:nvSpPr>
          <p:cNvPr id="3" name="Content Placeholder 2"/>
          <p:cNvSpPr>
            <a:spLocks noGrp="1"/>
          </p:cNvSpPr>
          <p:nvPr>
            <p:ph idx="1"/>
          </p:nvPr>
        </p:nvSpPr>
        <p:spPr>
          <a:xfrm>
            <a:off x="684212" y="2024568"/>
            <a:ext cx="8534400" cy="3615267"/>
          </a:xfrm>
        </p:spPr>
        <p:txBody>
          <a:bodyPr>
            <a:normAutofit/>
          </a:bodyPr>
          <a:lstStyle/>
          <a:p>
            <a:r>
              <a:rPr lang="en-US" sz="2800" dirty="0">
                <a:solidFill>
                  <a:srgbClr val="FFFFFF"/>
                </a:solidFill>
              </a:rPr>
              <a:t>Urbanization</a:t>
            </a:r>
          </a:p>
          <a:p>
            <a:pPr lvl="1"/>
            <a:r>
              <a:rPr lang="en-US" sz="2800" dirty="0">
                <a:solidFill>
                  <a:srgbClr val="FFFFFF"/>
                </a:solidFill>
              </a:rPr>
              <a:t>Railroads</a:t>
            </a:r>
          </a:p>
          <a:p>
            <a:pPr lvl="1"/>
            <a:r>
              <a:rPr lang="en-US" sz="2800" dirty="0">
                <a:solidFill>
                  <a:srgbClr val="FFFFFF"/>
                </a:solidFill>
              </a:rPr>
              <a:t>Industries</a:t>
            </a:r>
          </a:p>
          <a:p>
            <a:pPr lvl="1"/>
            <a:r>
              <a:rPr lang="en-US" sz="2800" dirty="0">
                <a:solidFill>
                  <a:srgbClr val="FFFFFF"/>
                </a:solidFill>
              </a:rPr>
              <a:t>Residences</a:t>
            </a:r>
          </a:p>
          <a:p>
            <a:r>
              <a:rPr lang="en-US" sz="2800" dirty="0">
                <a:solidFill>
                  <a:srgbClr val="FFFFFF"/>
                </a:solidFill>
              </a:rPr>
              <a:t>Lack of buffer zones</a:t>
            </a:r>
          </a:p>
          <a:p>
            <a:r>
              <a:rPr lang="en-US" sz="2800" dirty="0">
                <a:solidFill>
                  <a:srgbClr val="FFFFFF"/>
                </a:solidFill>
              </a:rPr>
              <a:t>Novel Ecosystem</a:t>
            </a:r>
          </a:p>
        </p:txBody>
      </p:sp>
      <p:pic>
        <p:nvPicPr>
          <p:cNvPr id="5" name="Picture 4" descr="Screen Shot 2016-03-29 at 9.53.44 AM.png"/>
          <p:cNvPicPr>
            <a:picLocks noChangeAspect="1"/>
          </p:cNvPicPr>
          <p:nvPr/>
        </p:nvPicPr>
        <p:blipFill>
          <a:blip r:embed="rId3"/>
          <a:stretch>
            <a:fillRect/>
          </a:stretch>
        </p:blipFill>
        <p:spPr>
          <a:xfrm>
            <a:off x="5761038" y="2306638"/>
            <a:ext cx="4838037" cy="3327485"/>
          </a:xfrm>
          <a:prstGeom prst="rect">
            <a:avLst/>
          </a:prstGeom>
        </p:spPr>
      </p:pic>
    </p:spTree>
    <p:extLst>
      <p:ext uri="{BB962C8B-B14F-4D97-AF65-F5344CB8AC3E}">
        <p14:creationId xmlns:p14="http://schemas.microsoft.com/office/powerpoint/2010/main" val="3282900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533" y="631376"/>
            <a:ext cx="8534400" cy="1507067"/>
          </a:xfrm>
        </p:spPr>
        <p:txBody>
          <a:bodyPr/>
          <a:lstStyle/>
          <a:p>
            <a:r>
              <a:rPr lang="en-US" dirty="0"/>
              <a:t>Short Term Goals</a:t>
            </a:r>
          </a:p>
        </p:txBody>
      </p:sp>
      <p:sp>
        <p:nvSpPr>
          <p:cNvPr id="3" name="Content Placeholder 2"/>
          <p:cNvSpPr>
            <a:spLocks noGrp="1"/>
          </p:cNvSpPr>
          <p:nvPr>
            <p:ph idx="1"/>
          </p:nvPr>
        </p:nvSpPr>
        <p:spPr>
          <a:xfrm>
            <a:off x="958850" y="2227263"/>
            <a:ext cx="5061066" cy="3614737"/>
          </a:xfrm>
        </p:spPr>
        <p:txBody>
          <a:bodyPr>
            <a:normAutofit fontScale="92500"/>
          </a:bodyPr>
          <a:lstStyle/>
          <a:p>
            <a:r>
              <a:rPr lang="en-US" sz="2800" dirty="0">
                <a:solidFill>
                  <a:srgbClr val="FFFFFF"/>
                </a:solidFill>
              </a:rPr>
              <a:t>Increase vegetation =&gt; increase in filtration</a:t>
            </a:r>
          </a:p>
          <a:p>
            <a:pPr lvl="1"/>
            <a:r>
              <a:rPr lang="en-US" sz="2800" dirty="0">
                <a:solidFill>
                  <a:srgbClr val="FFFFFF"/>
                </a:solidFill>
              </a:rPr>
              <a:t>Riparian planting grant</a:t>
            </a:r>
          </a:p>
          <a:p>
            <a:pPr lvl="1"/>
            <a:r>
              <a:rPr lang="en-US" sz="2800" dirty="0">
                <a:solidFill>
                  <a:srgbClr val="FFFFFF"/>
                </a:solidFill>
              </a:rPr>
              <a:t>Locations</a:t>
            </a:r>
          </a:p>
          <a:p>
            <a:pPr lvl="1"/>
            <a:r>
              <a:rPr lang="en-US" sz="2800" dirty="0">
                <a:solidFill>
                  <a:srgbClr val="FFFFFF"/>
                </a:solidFill>
              </a:rPr>
              <a:t>Student and community involvement</a:t>
            </a:r>
          </a:p>
          <a:p>
            <a:r>
              <a:rPr lang="en-US" sz="2800" dirty="0" err="1">
                <a:solidFill>
                  <a:srgbClr val="FFFFFF"/>
                </a:solidFill>
              </a:rPr>
              <a:t>Redband</a:t>
            </a:r>
            <a:r>
              <a:rPr lang="en-US" sz="2800" dirty="0">
                <a:solidFill>
                  <a:srgbClr val="FFFFFF"/>
                </a:solidFill>
              </a:rPr>
              <a:t> trout mascot</a:t>
            </a:r>
          </a:p>
          <a:p>
            <a:endParaRPr lang="en-US" sz="2200" dirty="0">
              <a:solidFill>
                <a:srgbClr val="FFFFFF"/>
              </a:solidFill>
            </a:endParaRPr>
          </a:p>
        </p:txBody>
      </p:sp>
      <p:pic>
        <p:nvPicPr>
          <p:cNvPr id="4" name="Picture 3" descr="thumbnail_Screen Shot 2016-04-07 at 11.47.44 AM.jpg"/>
          <p:cNvPicPr>
            <a:picLocks noChangeAspect="1"/>
          </p:cNvPicPr>
          <p:nvPr/>
        </p:nvPicPr>
        <p:blipFill>
          <a:blip r:embed="rId3"/>
          <a:stretch>
            <a:fillRect/>
          </a:stretch>
        </p:blipFill>
        <p:spPr>
          <a:xfrm>
            <a:off x="5943600" y="719138"/>
            <a:ext cx="6007890" cy="3396268"/>
          </a:xfrm>
          <a:prstGeom prst="rect">
            <a:avLst/>
          </a:prstGeom>
        </p:spPr>
      </p:pic>
      <p:pic>
        <p:nvPicPr>
          <p:cNvPr id="5" name="Picture 4" descr="spokane-presentation.jpg"/>
          <p:cNvPicPr>
            <a:picLocks noChangeAspect="1"/>
          </p:cNvPicPr>
          <p:nvPr/>
        </p:nvPicPr>
        <p:blipFill>
          <a:blip r:embed="rId4"/>
          <a:stretch>
            <a:fillRect/>
          </a:stretch>
        </p:blipFill>
        <p:spPr>
          <a:xfrm>
            <a:off x="7575430" y="4437409"/>
            <a:ext cx="2743200" cy="1823662"/>
          </a:xfrm>
          <a:prstGeom prst="rect">
            <a:avLst/>
          </a:prstGeom>
        </p:spPr>
      </p:pic>
    </p:spTree>
    <p:extLst>
      <p:ext uri="{BB962C8B-B14F-4D97-AF65-F5344CB8AC3E}">
        <p14:creationId xmlns:p14="http://schemas.microsoft.com/office/powerpoint/2010/main" val="4070097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397" y="995986"/>
            <a:ext cx="8534400" cy="1507067"/>
          </a:xfrm>
        </p:spPr>
        <p:txBody>
          <a:bodyPr/>
          <a:lstStyle/>
          <a:p>
            <a:r>
              <a:rPr lang="en-US" dirty="0"/>
              <a:t>Long Term Management Plan</a:t>
            </a:r>
          </a:p>
        </p:txBody>
      </p:sp>
      <p:sp>
        <p:nvSpPr>
          <p:cNvPr id="3" name="Content Placeholder 2"/>
          <p:cNvSpPr>
            <a:spLocks noGrp="1"/>
          </p:cNvSpPr>
          <p:nvPr>
            <p:ph idx="1"/>
          </p:nvPr>
        </p:nvSpPr>
        <p:spPr>
          <a:xfrm>
            <a:off x="609397" y="2306782"/>
            <a:ext cx="8534400" cy="3615267"/>
          </a:xfrm>
        </p:spPr>
        <p:txBody>
          <a:bodyPr>
            <a:normAutofit/>
          </a:bodyPr>
          <a:lstStyle/>
          <a:p>
            <a:r>
              <a:rPr lang="en-US" sz="2800" dirty="0">
                <a:solidFill>
                  <a:srgbClr val="FFFFFF"/>
                </a:solidFill>
                <a:latin typeface="Century Gothic"/>
              </a:rPr>
              <a:t>Interpretive signage</a:t>
            </a:r>
          </a:p>
          <a:p>
            <a:r>
              <a:rPr lang="en-US" sz="2800" dirty="0">
                <a:solidFill>
                  <a:srgbClr val="FFFFFF"/>
                </a:solidFill>
              </a:rPr>
              <a:t>Species list</a:t>
            </a:r>
          </a:p>
          <a:p>
            <a:pPr lvl="1"/>
            <a:r>
              <a:rPr lang="en-US" sz="2800" dirty="0">
                <a:solidFill>
                  <a:srgbClr val="FFFFFF"/>
                </a:solidFill>
              </a:rPr>
              <a:t>Keystone species</a:t>
            </a:r>
          </a:p>
          <a:p>
            <a:pPr lvl="1"/>
            <a:r>
              <a:rPr lang="en-US" sz="2800" dirty="0">
                <a:solidFill>
                  <a:srgbClr val="FFFFFF"/>
                </a:solidFill>
              </a:rPr>
              <a:t>Invasive species</a:t>
            </a:r>
          </a:p>
          <a:p>
            <a:pPr lvl="1"/>
            <a:r>
              <a:rPr lang="en-US" sz="2800" dirty="0">
                <a:solidFill>
                  <a:srgbClr val="FFFFFF"/>
                </a:solidFill>
              </a:rPr>
              <a:t>Native species</a:t>
            </a:r>
          </a:p>
          <a:p>
            <a:pPr lvl="1"/>
            <a:r>
              <a:rPr lang="en-US" sz="2800" dirty="0">
                <a:solidFill>
                  <a:srgbClr val="FFFFFF"/>
                </a:solidFill>
              </a:rPr>
              <a:t>Nonnative non-harmful species</a:t>
            </a:r>
          </a:p>
        </p:txBody>
      </p:sp>
      <p:pic>
        <p:nvPicPr>
          <p:cNvPr id="6" name="Picture 5" descr="mourning_dove13.jpg"/>
          <p:cNvPicPr>
            <a:picLocks noChangeAspect="1"/>
          </p:cNvPicPr>
          <p:nvPr/>
        </p:nvPicPr>
        <p:blipFill>
          <a:blip r:embed="rId3"/>
          <a:stretch>
            <a:fillRect/>
          </a:stretch>
        </p:blipFill>
        <p:spPr>
          <a:xfrm>
            <a:off x="5414513" y="2105499"/>
            <a:ext cx="3343904" cy="2229778"/>
          </a:xfrm>
          <a:prstGeom prst="rect">
            <a:avLst/>
          </a:prstGeom>
        </p:spPr>
      </p:pic>
      <p:pic>
        <p:nvPicPr>
          <p:cNvPr id="5" name="Picture 4" descr="weeping-willow-treea.jpg"/>
          <p:cNvPicPr>
            <a:picLocks noChangeAspect="1"/>
          </p:cNvPicPr>
          <p:nvPr/>
        </p:nvPicPr>
        <p:blipFill>
          <a:blip r:embed="rId4"/>
          <a:stretch>
            <a:fillRect/>
          </a:stretch>
        </p:blipFill>
        <p:spPr>
          <a:xfrm>
            <a:off x="8121566" y="3869396"/>
            <a:ext cx="2719811" cy="2713685"/>
          </a:xfrm>
          <a:prstGeom prst="rect">
            <a:avLst/>
          </a:prstGeom>
        </p:spPr>
      </p:pic>
    </p:spTree>
    <p:extLst>
      <p:ext uri="{BB962C8B-B14F-4D97-AF65-F5344CB8AC3E}">
        <p14:creationId xmlns:p14="http://schemas.microsoft.com/office/powerpoint/2010/main" val="336115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662955"/>
            <a:ext cx="8534400" cy="1507067"/>
          </a:xfrm>
        </p:spPr>
        <p:txBody>
          <a:bodyPr/>
          <a:lstStyle/>
          <a:p>
            <a:r>
              <a:rPr lang="en-US" dirty="0"/>
              <a:t>Long Term Management Plan</a:t>
            </a:r>
          </a:p>
        </p:txBody>
      </p:sp>
      <p:sp>
        <p:nvSpPr>
          <p:cNvPr id="3" name="Content Placeholder 2"/>
          <p:cNvSpPr>
            <a:spLocks noGrp="1"/>
          </p:cNvSpPr>
          <p:nvPr>
            <p:ph idx="1"/>
          </p:nvPr>
        </p:nvSpPr>
        <p:spPr>
          <a:xfrm>
            <a:off x="684212" y="2382328"/>
            <a:ext cx="8534400" cy="3615267"/>
          </a:xfrm>
        </p:spPr>
        <p:txBody>
          <a:bodyPr>
            <a:normAutofit lnSpcReduction="10000"/>
          </a:bodyPr>
          <a:lstStyle/>
          <a:p>
            <a:r>
              <a:rPr lang="en-US" dirty="0">
                <a:solidFill>
                  <a:srgbClr val="FFFFFF"/>
                </a:solidFill>
              </a:rPr>
              <a:t>Restore Terrestrial Habitats</a:t>
            </a:r>
          </a:p>
          <a:p>
            <a:pPr lvl="1"/>
            <a:r>
              <a:rPr lang="en-US" dirty="0">
                <a:solidFill>
                  <a:srgbClr val="FFFFFF"/>
                </a:solidFill>
              </a:rPr>
              <a:t>Canada geese</a:t>
            </a:r>
          </a:p>
          <a:p>
            <a:pPr lvl="1"/>
            <a:r>
              <a:rPr lang="en-US" dirty="0">
                <a:solidFill>
                  <a:srgbClr val="FFFFFF"/>
                </a:solidFill>
              </a:rPr>
              <a:t>Mule deer</a:t>
            </a:r>
          </a:p>
          <a:p>
            <a:pPr lvl="1"/>
            <a:r>
              <a:rPr lang="en-US" dirty="0">
                <a:solidFill>
                  <a:srgbClr val="FFFFFF"/>
                </a:solidFill>
              </a:rPr>
              <a:t>Ruffed grouse</a:t>
            </a:r>
          </a:p>
          <a:p>
            <a:r>
              <a:rPr lang="en-US" dirty="0">
                <a:solidFill>
                  <a:srgbClr val="FFFFFF"/>
                </a:solidFill>
              </a:rPr>
              <a:t>Implementation</a:t>
            </a:r>
          </a:p>
          <a:p>
            <a:pPr lvl="1"/>
            <a:r>
              <a:rPr lang="en-US" sz="2000" dirty="0">
                <a:solidFill>
                  <a:srgbClr val="FFFFFF"/>
                </a:solidFill>
              </a:rPr>
              <a:t>Identify potential areas</a:t>
            </a:r>
          </a:p>
          <a:p>
            <a:pPr lvl="1"/>
            <a:r>
              <a:rPr lang="en-US" sz="2000" dirty="0">
                <a:solidFill>
                  <a:srgbClr val="FFFFFF"/>
                </a:solidFill>
              </a:rPr>
              <a:t>Concrete plan based on specific area</a:t>
            </a:r>
          </a:p>
          <a:p>
            <a:pPr lvl="1"/>
            <a:r>
              <a:rPr lang="en-US" sz="2000" dirty="0">
                <a:solidFill>
                  <a:srgbClr val="FFFFFF"/>
                </a:solidFill>
              </a:rPr>
              <a:t>Fees</a:t>
            </a:r>
          </a:p>
          <a:p>
            <a:r>
              <a:rPr lang="en-US" dirty="0">
                <a:solidFill>
                  <a:srgbClr val="FFFFFF"/>
                </a:solidFill>
              </a:rPr>
              <a:t>Restore aquatic habitats</a:t>
            </a:r>
          </a:p>
        </p:txBody>
      </p:sp>
      <p:pic>
        <p:nvPicPr>
          <p:cNvPr id="5" name="Picture 4" descr="74437958.VzK5oIXo.165621307Muledeerweb.jpg"/>
          <p:cNvPicPr>
            <a:picLocks noChangeAspect="1"/>
          </p:cNvPicPr>
          <p:nvPr/>
        </p:nvPicPr>
        <p:blipFill>
          <a:blip r:embed="rId3"/>
          <a:stretch>
            <a:fillRect/>
          </a:stretch>
        </p:blipFill>
        <p:spPr>
          <a:xfrm>
            <a:off x="4839210" y="1842549"/>
            <a:ext cx="3289539" cy="2630295"/>
          </a:xfrm>
          <a:prstGeom prst="rect">
            <a:avLst/>
          </a:prstGeom>
        </p:spPr>
      </p:pic>
      <p:pic>
        <p:nvPicPr>
          <p:cNvPr id="4" name="Picture 3" descr="ruffed grouse.jpg"/>
          <p:cNvPicPr>
            <a:picLocks noChangeAspect="1"/>
          </p:cNvPicPr>
          <p:nvPr/>
        </p:nvPicPr>
        <p:blipFill>
          <a:blip r:embed="rId4"/>
          <a:stretch>
            <a:fillRect/>
          </a:stretch>
        </p:blipFill>
        <p:spPr>
          <a:xfrm>
            <a:off x="7793816" y="3890572"/>
            <a:ext cx="3440621" cy="2461581"/>
          </a:xfrm>
          <a:prstGeom prst="rect">
            <a:avLst/>
          </a:prstGeom>
        </p:spPr>
      </p:pic>
    </p:spTree>
    <p:extLst>
      <p:ext uri="{BB962C8B-B14F-4D97-AF65-F5344CB8AC3E}">
        <p14:creationId xmlns:p14="http://schemas.microsoft.com/office/powerpoint/2010/main" val="4142189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4432" y="72481"/>
            <a:ext cx="8001000" cy="1552151"/>
          </a:xfrm>
        </p:spPr>
        <p:txBody>
          <a:bodyPr>
            <a:normAutofit/>
          </a:bodyPr>
          <a:lstStyle/>
          <a:p>
            <a:r>
              <a:rPr lang="en-US" sz="7200" dirty="0"/>
              <a:t>Ecology</a:t>
            </a:r>
          </a:p>
        </p:txBody>
      </p:sp>
      <p:pic>
        <p:nvPicPr>
          <p:cNvPr id="7" name="Picture 6" descr="2-zoomed.jpg"/>
          <p:cNvPicPr>
            <a:picLocks noChangeAspect="1"/>
          </p:cNvPicPr>
          <p:nvPr/>
        </p:nvPicPr>
        <p:blipFill>
          <a:blip r:embed="rId3"/>
          <a:srcRect l="-40" t="-62" r="40" b="62"/>
          <a:stretch>
            <a:fillRect/>
          </a:stretch>
        </p:blipFill>
        <p:spPr>
          <a:xfrm>
            <a:off x="3821295" y="885351"/>
            <a:ext cx="8368015" cy="5596423"/>
          </a:xfrm>
          <a:prstGeom prst="ellipse">
            <a:avLst/>
          </a:prstGeom>
          <a:ln>
            <a:noFill/>
          </a:ln>
          <a:effectLst>
            <a:softEdge rad="112500"/>
          </a:effectLst>
        </p:spPr>
      </p:pic>
      <p:sp>
        <p:nvSpPr>
          <p:cNvPr id="3" name="Subtitle 2"/>
          <p:cNvSpPr>
            <a:spLocks noGrp="1"/>
          </p:cNvSpPr>
          <p:nvPr>
            <p:ph type="subTitle" idx="1"/>
          </p:nvPr>
        </p:nvSpPr>
        <p:spPr>
          <a:xfrm>
            <a:off x="454025" y="1931988"/>
            <a:ext cx="3664802" cy="4624387"/>
          </a:xfrm>
        </p:spPr>
        <p:txBody>
          <a:bodyPr/>
          <a:lstStyle/>
          <a:p>
            <a:r>
              <a:rPr lang="en-US" sz="3600" dirty="0">
                <a:solidFill>
                  <a:srgbClr val="0F496F"/>
                </a:solidFill>
              </a:rPr>
              <a:t> </a:t>
            </a:r>
            <a:r>
              <a:rPr lang="en-US" sz="3600" dirty="0">
                <a:solidFill>
                  <a:srgbClr val="FFFFFF"/>
                </a:solidFill>
              </a:rPr>
              <a:t>Developing a rich ecological role within the Spokane River </a:t>
            </a:r>
          </a:p>
        </p:txBody>
      </p:sp>
    </p:spTree>
    <p:extLst>
      <p:ext uri="{BB962C8B-B14F-4D97-AF65-F5344CB8AC3E}">
        <p14:creationId xmlns:p14="http://schemas.microsoft.com/office/powerpoint/2010/main" val="2374546835"/>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0</TotalTime>
  <Words>1555</Words>
  <Application>Microsoft Office PowerPoint</Application>
  <PresentationFormat>Widescreen</PresentationFormat>
  <Paragraphs>270</Paragraphs>
  <Slides>46</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Candara</vt:lpstr>
      <vt:lpstr>Century Gothic</vt:lpstr>
      <vt:lpstr>PT Sans</vt:lpstr>
      <vt:lpstr>Times New Roman</vt:lpstr>
      <vt:lpstr>Wingdings 3</vt:lpstr>
      <vt:lpstr>Slice</vt:lpstr>
      <vt:lpstr>Spokane River Revitalization Project</vt:lpstr>
      <vt:lpstr>Groups</vt:lpstr>
      <vt:lpstr>University District Ecological Alliance Mission Statement</vt:lpstr>
      <vt:lpstr>Biology</vt:lpstr>
      <vt:lpstr>Current Biological Conditions</vt:lpstr>
      <vt:lpstr>Short Term Goals</vt:lpstr>
      <vt:lpstr>Long Term Management Plan</vt:lpstr>
      <vt:lpstr>Long Term Management Plan</vt:lpstr>
      <vt:lpstr>Ecology</vt:lpstr>
      <vt:lpstr>Our Focus:</vt:lpstr>
      <vt:lpstr>5 step monitoring plan:</vt:lpstr>
      <vt:lpstr>1. measure conductivity and alkalinity</vt:lpstr>
      <vt:lpstr>2. quantify pool habitats</vt:lpstr>
      <vt:lpstr>3. Bank stability </vt:lpstr>
      <vt:lpstr>4. Quantify debris</vt:lpstr>
      <vt:lpstr>5. identify dominant plant species</vt:lpstr>
      <vt:lpstr>PCB's in Spokane River</vt:lpstr>
      <vt:lpstr>What are PCb's</vt:lpstr>
      <vt:lpstr>Current Status</vt:lpstr>
      <vt:lpstr>PCB Sources</vt:lpstr>
      <vt:lpstr>2014 Synoptic survey</vt:lpstr>
      <vt:lpstr>2014 SYNOPTIC SURVEY </vt:lpstr>
      <vt:lpstr>2014 SYNOPTIC SURVEY </vt:lpstr>
      <vt:lpstr>Our Plan</vt:lpstr>
      <vt:lpstr>GIS Mapping</vt:lpstr>
      <vt:lpstr>PowerPoint Presentation</vt:lpstr>
      <vt:lpstr>GIS Research</vt:lpstr>
      <vt:lpstr>GIS findings - Wetlands</vt:lpstr>
      <vt:lpstr>Gis findings – Urban Growth Areas</vt:lpstr>
      <vt:lpstr>GIS FINDINGS – Riparian Areas</vt:lpstr>
      <vt:lpstr>GIS – Wildlife Corridors</vt:lpstr>
      <vt:lpstr>Lake Arthur</vt:lpstr>
      <vt:lpstr>Lake Arthur: An Ecological Stepping Stone</vt:lpstr>
      <vt:lpstr>PowerPoint Presentation</vt:lpstr>
      <vt:lpstr>PowerPoint Presentation</vt:lpstr>
      <vt:lpstr>Background of the Problem</vt:lpstr>
      <vt:lpstr>Overarching Goals</vt:lpstr>
      <vt:lpstr>Phase 1: Short term goals</vt:lpstr>
      <vt:lpstr>Phase 2: Long Term Goals</vt:lpstr>
      <vt:lpstr>Benefits</vt:lpstr>
      <vt:lpstr>Outreach</vt:lpstr>
      <vt:lpstr>Our Concerns</vt:lpstr>
      <vt:lpstr>Community Concerns</vt:lpstr>
      <vt:lpstr>Identified Potential Access POints</vt:lpstr>
      <vt:lpstr>Implementation of Environmental Education Programs</vt:lpstr>
      <vt:lpstr>Where do we go from here?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Gregory</dc:creator>
  <cp:lastModifiedBy>Gordon, Gregory</cp:lastModifiedBy>
  <cp:revision>50</cp:revision>
  <dcterms:created xsi:type="dcterms:W3CDTF">2016-01-13T19:04:32Z</dcterms:created>
  <dcterms:modified xsi:type="dcterms:W3CDTF">2016-04-13T23:04:51Z</dcterms:modified>
</cp:coreProperties>
</file>